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329" r:id="rId2"/>
    <p:sldId id="363" r:id="rId3"/>
    <p:sldId id="345" r:id="rId4"/>
    <p:sldId id="348" r:id="rId5"/>
    <p:sldId id="349" r:id="rId6"/>
    <p:sldId id="358" r:id="rId7"/>
    <p:sldId id="359" r:id="rId8"/>
    <p:sldId id="285" r:id="rId9"/>
    <p:sldId id="286" r:id="rId10"/>
    <p:sldId id="287" r:id="rId11"/>
    <p:sldId id="333" r:id="rId12"/>
    <p:sldId id="288" r:id="rId13"/>
    <p:sldId id="293" r:id="rId14"/>
    <p:sldId id="294" r:id="rId15"/>
    <p:sldId id="324" r:id="rId16"/>
    <p:sldId id="295" r:id="rId17"/>
    <p:sldId id="362" r:id="rId18"/>
    <p:sldId id="360" r:id="rId19"/>
    <p:sldId id="336" r:id="rId20"/>
    <p:sldId id="337" r:id="rId21"/>
    <p:sldId id="338" r:id="rId22"/>
    <p:sldId id="351" r:id="rId23"/>
    <p:sldId id="331" r:id="rId24"/>
    <p:sldId id="303" r:id="rId25"/>
    <p:sldId id="304" r:id="rId26"/>
    <p:sldId id="305" r:id="rId27"/>
    <p:sldId id="296" r:id="rId28"/>
    <p:sldId id="290" r:id="rId29"/>
    <p:sldId id="300" r:id="rId30"/>
    <p:sldId id="312" r:id="rId31"/>
    <p:sldId id="310" r:id="rId32"/>
    <p:sldId id="301" r:id="rId33"/>
    <p:sldId id="302" r:id="rId34"/>
    <p:sldId id="306" r:id="rId35"/>
    <p:sldId id="307" r:id="rId36"/>
    <p:sldId id="308" r:id="rId37"/>
    <p:sldId id="353" r:id="rId38"/>
    <p:sldId id="311" r:id="rId39"/>
    <p:sldId id="339" r:id="rId40"/>
    <p:sldId id="340" r:id="rId41"/>
    <p:sldId id="313" r:id="rId42"/>
    <p:sldId id="357" r:id="rId43"/>
    <p:sldId id="352" r:id="rId44"/>
    <p:sldId id="278" r:id="rId45"/>
    <p:sldId id="335" r:id="rId46"/>
    <p:sldId id="277" r:id="rId47"/>
    <p:sldId id="361" r:id="rId48"/>
    <p:sldId id="341" r:id="rId49"/>
    <p:sldId id="276" r:id="rId50"/>
    <p:sldId id="279" r:id="rId51"/>
    <p:sldId id="354" r:id="rId52"/>
    <p:sldId id="314" r:id="rId53"/>
    <p:sldId id="355" r:id="rId54"/>
    <p:sldId id="315" r:id="rId55"/>
    <p:sldId id="316" r:id="rId56"/>
    <p:sldId id="318" r:id="rId57"/>
    <p:sldId id="342" r:id="rId58"/>
    <p:sldId id="343" r:id="rId59"/>
    <p:sldId id="275" r:id="rId60"/>
    <p:sldId id="280" r:id="rId61"/>
    <p:sldId id="356" r:id="rId62"/>
    <p:sldId id="320" r:id="rId63"/>
    <p:sldId id="319" r:id="rId64"/>
    <p:sldId id="326" r:id="rId65"/>
    <p:sldId id="283" r:id="rId66"/>
  </p:sldIdLst>
  <p:sldSz cx="9144000" cy="6858000" type="screen4x3"/>
  <p:notesSz cx="6884988" cy="10018713"/>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220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29" autoAdjust="0"/>
    <p:restoredTop sz="94280" autoAdjust="0"/>
  </p:normalViewPr>
  <p:slideViewPr>
    <p:cSldViewPr>
      <p:cViewPr varScale="1">
        <p:scale>
          <a:sx n="88" d="100"/>
          <a:sy n="88" d="100"/>
        </p:scale>
        <p:origin x="-632" y="-104"/>
      </p:cViewPr>
      <p:guideLst>
        <p:guide orient="horz" pos="2115"/>
        <p:guide orient="horz" pos="2205"/>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3495" cy="502676"/>
          </a:xfrm>
          <a:prstGeom prst="rect">
            <a:avLst/>
          </a:prstGeom>
        </p:spPr>
        <p:txBody>
          <a:bodyPr vert="horz" lIns="96588" tIns="48294" rIns="96588" bIns="48294" rtlCol="0"/>
          <a:lstStyle>
            <a:lvl1pPr algn="l">
              <a:defRPr sz="1300"/>
            </a:lvl1pPr>
          </a:lstStyle>
          <a:p>
            <a:endParaRPr lang="de-DE"/>
          </a:p>
        </p:txBody>
      </p:sp>
      <p:sp>
        <p:nvSpPr>
          <p:cNvPr id="3" name="Datumsplatzhalter 2"/>
          <p:cNvSpPr>
            <a:spLocks noGrp="1"/>
          </p:cNvSpPr>
          <p:nvPr>
            <p:ph type="dt" sz="quarter" idx="1"/>
          </p:nvPr>
        </p:nvSpPr>
        <p:spPr>
          <a:xfrm>
            <a:off x="3899900" y="0"/>
            <a:ext cx="2983495" cy="502676"/>
          </a:xfrm>
          <a:prstGeom prst="rect">
            <a:avLst/>
          </a:prstGeom>
        </p:spPr>
        <p:txBody>
          <a:bodyPr vert="horz" lIns="96588" tIns="48294" rIns="96588" bIns="48294" rtlCol="0"/>
          <a:lstStyle>
            <a:lvl1pPr algn="r">
              <a:defRPr sz="1300"/>
            </a:lvl1pPr>
          </a:lstStyle>
          <a:p>
            <a:fld id="{9FEA0410-C342-4D38-9E51-20A5C7353D0C}" type="datetimeFigureOut">
              <a:rPr lang="de-DE" smtClean="0"/>
              <a:t>14.08.18</a:t>
            </a:fld>
            <a:endParaRPr lang="de-DE"/>
          </a:p>
        </p:txBody>
      </p:sp>
      <p:sp>
        <p:nvSpPr>
          <p:cNvPr id="4" name="Fußzeilenplatzhalter 3"/>
          <p:cNvSpPr>
            <a:spLocks noGrp="1"/>
          </p:cNvSpPr>
          <p:nvPr>
            <p:ph type="ftr" sz="quarter" idx="2"/>
          </p:nvPr>
        </p:nvSpPr>
        <p:spPr>
          <a:xfrm>
            <a:off x="0" y="9516039"/>
            <a:ext cx="2983495" cy="502674"/>
          </a:xfrm>
          <a:prstGeom prst="rect">
            <a:avLst/>
          </a:prstGeom>
        </p:spPr>
        <p:txBody>
          <a:bodyPr vert="horz" lIns="96588" tIns="48294" rIns="96588" bIns="48294" rtlCol="0" anchor="b"/>
          <a:lstStyle>
            <a:lvl1pPr algn="l">
              <a:defRPr sz="1300"/>
            </a:lvl1pPr>
          </a:lstStyle>
          <a:p>
            <a:endParaRPr lang="de-DE"/>
          </a:p>
        </p:txBody>
      </p:sp>
      <p:sp>
        <p:nvSpPr>
          <p:cNvPr id="5" name="Foliennummernplatzhalter 4"/>
          <p:cNvSpPr>
            <a:spLocks noGrp="1"/>
          </p:cNvSpPr>
          <p:nvPr>
            <p:ph type="sldNum" sz="quarter" idx="3"/>
          </p:nvPr>
        </p:nvSpPr>
        <p:spPr>
          <a:xfrm>
            <a:off x="3899900" y="9516039"/>
            <a:ext cx="2983495" cy="502674"/>
          </a:xfrm>
          <a:prstGeom prst="rect">
            <a:avLst/>
          </a:prstGeom>
        </p:spPr>
        <p:txBody>
          <a:bodyPr vert="horz" lIns="96588" tIns="48294" rIns="96588" bIns="48294" rtlCol="0" anchor="b"/>
          <a:lstStyle>
            <a:lvl1pPr algn="r">
              <a:defRPr sz="1300"/>
            </a:lvl1pPr>
          </a:lstStyle>
          <a:p>
            <a:fld id="{6A301B46-09BA-43EF-813E-0BCB5FCA153D}" type="slidenum">
              <a:rPr lang="de-DE" smtClean="0"/>
              <a:t>‹Nr.›</a:t>
            </a:fld>
            <a:endParaRPr lang="de-DE"/>
          </a:p>
        </p:txBody>
      </p:sp>
    </p:spTree>
    <p:extLst>
      <p:ext uri="{BB962C8B-B14F-4D97-AF65-F5344CB8AC3E}">
        <p14:creationId xmlns:p14="http://schemas.microsoft.com/office/powerpoint/2010/main" val="24604047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3495" cy="502676"/>
          </a:xfrm>
          <a:prstGeom prst="rect">
            <a:avLst/>
          </a:prstGeom>
        </p:spPr>
        <p:txBody>
          <a:bodyPr vert="horz" lIns="96588" tIns="48294" rIns="96588" bIns="48294" rtlCol="0"/>
          <a:lstStyle>
            <a:lvl1pPr algn="l">
              <a:defRPr sz="1300"/>
            </a:lvl1pPr>
          </a:lstStyle>
          <a:p>
            <a:endParaRPr lang="de-DE"/>
          </a:p>
        </p:txBody>
      </p:sp>
      <p:sp>
        <p:nvSpPr>
          <p:cNvPr id="3" name="Datumsplatzhalter 2"/>
          <p:cNvSpPr>
            <a:spLocks noGrp="1"/>
          </p:cNvSpPr>
          <p:nvPr>
            <p:ph type="dt" idx="1"/>
          </p:nvPr>
        </p:nvSpPr>
        <p:spPr>
          <a:xfrm>
            <a:off x="3899900" y="0"/>
            <a:ext cx="2983495" cy="502676"/>
          </a:xfrm>
          <a:prstGeom prst="rect">
            <a:avLst/>
          </a:prstGeom>
        </p:spPr>
        <p:txBody>
          <a:bodyPr vert="horz" lIns="96588" tIns="48294" rIns="96588" bIns="48294" rtlCol="0"/>
          <a:lstStyle>
            <a:lvl1pPr algn="r">
              <a:defRPr sz="1300"/>
            </a:lvl1pPr>
          </a:lstStyle>
          <a:p>
            <a:fld id="{98B51B60-B916-455D-8E5E-C6041894C331}" type="datetimeFigureOut">
              <a:rPr lang="de-DE" smtClean="0"/>
              <a:t>14.08.18</a:t>
            </a:fld>
            <a:endParaRPr lang="de-DE"/>
          </a:p>
        </p:txBody>
      </p:sp>
      <p:sp>
        <p:nvSpPr>
          <p:cNvPr id="4" name="Folienbildplatzhalter 3"/>
          <p:cNvSpPr>
            <a:spLocks noGrp="1" noRot="1" noChangeAspect="1"/>
          </p:cNvSpPr>
          <p:nvPr>
            <p:ph type="sldImg" idx="2"/>
          </p:nvPr>
        </p:nvSpPr>
        <p:spPr>
          <a:xfrm>
            <a:off x="1189038" y="1252538"/>
            <a:ext cx="4506912" cy="3381375"/>
          </a:xfrm>
          <a:prstGeom prst="rect">
            <a:avLst/>
          </a:prstGeom>
          <a:noFill/>
          <a:ln w="12700">
            <a:solidFill>
              <a:prstClr val="black"/>
            </a:solidFill>
          </a:ln>
        </p:spPr>
        <p:txBody>
          <a:bodyPr vert="horz" lIns="96588" tIns="48294" rIns="96588" bIns="48294" rtlCol="0" anchor="ctr"/>
          <a:lstStyle/>
          <a:p>
            <a:endParaRPr lang="de-DE"/>
          </a:p>
        </p:txBody>
      </p:sp>
      <p:sp>
        <p:nvSpPr>
          <p:cNvPr id="5" name="Notizenplatzhalter 4"/>
          <p:cNvSpPr>
            <a:spLocks noGrp="1"/>
          </p:cNvSpPr>
          <p:nvPr>
            <p:ph type="body" sz="quarter" idx="3"/>
          </p:nvPr>
        </p:nvSpPr>
        <p:spPr>
          <a:xfrm>
            <a:off x="688499" y="4821506"/>
            <a:ext cx="5507990" cy="3944868"/>
          </a:xfrm>
          <a:prstGeom prst="rect">
            <a:avLst/>
          </a:prstGeom>
        </p:spPr>
        <p:txBody>
          <a:bodyPr vert="horz" lIns="96588" tIns="48294" rIns="96588" bIns="48294"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516039"/>
            <a:ext cx="2983495" cy="502674"/>
          </a:xfrm>
          <a:prstGeom prst="rect">
            <a:avLst/>
          </a:prstGeom>
        </p:spPr>
        <p:txBody>
          <a:bodyPr vert="horz" lIns="96588" tIns="48294" rIns="96588" bIns="48294" rtlCol="0" anchor="b"/>
          <a:lstStyle>
            <a:lvl1pPr algn="l">
              <a:defRPr sz="1300"/>
            </a:lvl1pPr>
          </a:lstStyle>
          <a:p>
            <a:endParaRPr lang="de-DE"/>
          </a:p>
        </p:txBody>
      </p:sp>
      <p:sp>
        <p:nvSpPr>
          <p:cNvPr id="7" name="Foliennummernplatzhalter 6"/>
          <p:cNvSpPr>
            <a:spLocks noGrp="1"/>
          </p:cNvSpPr>
          <p:nvPr>
            <p:ph type="sldNum" sz="quarter" idx="5"/>
          </p:nvPr>
        </p:nvSpPr>
        <p:spPr>
          <a:xfrm>
            <a:off x="3899900" y="9516039"/>
            <a:ext cx="2983495" cy="502674"/>
          </a:xfrm>
          <a:prstGeom prst="rect">
            <a:avLst/>
          </a:prstGeom>
        </p:spPr>
        <p:txBody>
          <a:bodyPr vert="horz" lIns="96588" tIns="48294" rIns="96588" bIns="48294" rtlCol="0" anchor="b"/>
          <a:lstStyle>
            <a:lvl1pPr algn="r">
              <a:defRPr sz="1300"/>
            </a:lvl1pPr>
          </a:lstStyle>
          <a:p>
            <a:fld id="{BEF811B4-AD78-450E-8FEF-D32A8D7AB1CB}" type="slidenum">
              <a:rPr lang="de-DE" smtClean="0"/>
              <a:t>‹Nr.›</a:t>
            </a:fld>
            <a:endParaRPr lang="de-DE"/>
          </a:p>
        </p:txBody>
      </p:sp>
    </p:spTree>
    <p:extLst>
      <p:ext uri="{BB962C8B-B14F-4D97-AF65-F5344CB8AC3E}">
        <p14:creationId xmlns:p14="http://schemas.microsoft.com/office/powerpoint/2010/main" val="2786464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sdfootnote1sym"/></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Aus meiner Handbibliothek könnte ich (wie vermutlich jeder der Anwesenden) 200 bis 300 Bücher vorlegen,</a:t>
            </a:r>
          </a:p>
          <a:p>
            <a:r>
              <a:rPr lang="en-US" dirty="0"/>
              <a:t>Die sich mit einer kritischen Analyse der Gesamtgesellschaft oder von Teilbereichen beschäftigen – hier nur</a:t>
            </a:r>
          </a:p>
          <a:p>
            <a:r>
              <a:rPr lang="en-US" dirty="0"/>
              <a:t>Einige Beispiele – VielfachKrise – betrachten wir kurz einige Krisenbereiche.</a:t>
            </a:r>
            <a:endParaRPr lang="de-DE" dirty="0"/>
          </a:p>
        </p:txBody>
      </p:sp>
      <p:sp>
        <p:nvSpPr>
          <p:cNvPr id="4" name="Foliennummernplatzhalter 3"/>
          <p:cNvSpPr>
            <a:spLocks noGrp="1"/>
          </p:cNvSpPr>
          <p:nvPr>
            <p:ph type="sldNum" sz="quarter" idx="10"/>
          </p:nvPr>
        </p:nvSpPr>
        <p:spPr/>
        <p:txBody>
          <a:bodyPr/>
          <a:lstStyle/>
          <a:p>
            <a:fld id="{BEF811B4-AD78-450E-8FEF-D32A8D7AB1CB}" type="slidenum">
              <a:rPr lang="de-DE" smtClean="0"/>
              <a:t>8</a:t>
            </a:fld>
            <a:endParaRPr lang="de-DE"/>
          </a:p>
        </p:txBody>
      </p:sp>
    </p:spTree>
    <p:extLst>
      <p:ext uri="{BB962C8B-B14F-4D97-AF65-F5344CB8AC3E}">
        <p14:creationId xmlns:p14="http://schemas.microsoft.com/office/powerpoint/2010/main" val="1758949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rtl="0"/>
            <a:r>
              <a:rPr lang="de-DE" sz="1900" dirty="0">
                <a:solidFill>
                  <a:srgbClr val="000000"/>
                </a:solidFill>
                <a:latin typeface="Liberation Serif" panose="02020603050405020304" pitchFamily="18" charset="0"/>
              </a:rPr>
              <a:t>„</a:t>
            </a:r>
            <a:r>
              <a:rPr lang="de-DE" sz="1900" i="1" dirty="0">
                <a:solidFill>
                  <a:srgbClr val="000000"/>
                </a:solidFill>
                <a:latin typeface="Arial, sans-serif"/>
              </a:rPr>
              <a:t>Political </a:t>
            </a:r>
            <a:r>
              <a:rPr lang="de-DE" sz="1900" i="1" dirty="0" err="1">
                <a:solidFill>
                  <a:srgbClr val="000000"/>
                </a:solidFill>
                <a:latin typeface="Arial, sans-serif"/>
              </a:rPr>
              <a:t>and</a:t>
            </a:r>
            <a:r>
              <a:rPr lang="de-DE" sz="1900" i="1" dirty="0">
                <a:solidFill>
                  <a:srgbClr val="000000"/>
                </a:solidFill>
                <a:latin typeface="Arial, sans-serif"/>
              </a:rPr>
              <a:t> </a:t>
            </a:r>
            <a:r>
              <a:rPr lang="de-DE" sz="1900" i="1" dirty="0" err="1">
                <a:solidFill>
                  <a:srgbClr val="000000"/>
                </a:solidFill>
                <a:latin typeface="Arial, sans-serif"/>
              </a:rPr>
              <a:t>oeconomical</a:t>
            </a:r>
            <a:r>
              <a:rPr lang="de-DE" sz="1900" i="1" dirty="0">
                <a:solidFill>
                  <a:srgbClr val="000000"/>
                </a:solidFill>
                <a:latin typeface="Arial, sans-serif"/>
              </a:rPr>
              <a:t> Cancer</a:t>
            </a:r>
            <a:r>
              <a:rPr lang="de-DE" sz="1900" dirty="0">
                <a:solidFill>
                  <a:srgbClr val="000000"/>
                </a:solidFill>
                <a:latin typeface="Arial, sans-serif"/>
              </a:rPr>
              <a:t>“ (Leopold </a:t>
            </a:r>
            <a:r>
              <a:rPr lang="de-DE" sz="1900" dirty="0" err="1">
                <a:solidFill>
                  <a:srgbClr val="000000"/>
                </a:solidFill>
                <a:latin typeface="Arial, sans-serif"/>
              </a:rPr>
              <a:t>Kohr</a:t>
            </a:r>
            <a:r>
              <a:rPr lang="de-DE" sz="1900" dirty="0">
                <a:solidFill>
                  <a:srgbClr val="000000"/>
                </a:solidFill>
                <a:latin typeface="Arial, sans-serif"/>
              </a:rPr>
              <a:t>) – die immer größer werdenden politischen Gebilde (EU) und dramatisch wachsenden wirtschaftlichen Unternehmen (Mit der Übernahme von Monsanto für 66 Milliarden Dollar wird Bayer zum größten Anbieter für Saatgut und Pflanzenschutzmittel. )</a:t>
            </a:r>
            <a:r>
              <a:rPr lang="de-DE" sz="1900" baseline="30000" dirty="0">
                <a:solidFill>
                  <a:srgbClr val="000000"/>
                </a:solidFill>
                <a:latin typeface="Arial, sans-serif"/>
                <a:hlinkClick r:id="rId3"/>
              </a:rPr>
              <a:t>1</a:t>
            </a:r>
            <a:r>
              <a:rPr lang="de-DE" sz="1900" baseline="30000" dirty="0">
                <a:solidFill>
                  <a:srgbClr val="000000"/>
                </a:solidFill>
                <a:latin typeface="Arial, sans-serif"/>
              </a:rPr>
              <a:t> „</a:t>
            </a:r>
            <a:r>
              <a:rPr lang="de-DE" sz="1900" dirty="0">
                <a:solidFill>
                  <a:srgbClr val="000000"/>
                </a:solidFill>
                <a:latin typeface="Arial, sans-serif"/>
              </a:rPr>
              <a:t>Zurück zum menschlichen Maß“ (Leopold </a:t>
            </a:r>
            <a:r>
              <a:rPr lang="de-DE" sz="1900" dirty="0" err="1">
                <a:solidFill>
                  <a:srgbClr val="000000"/>
                </a:solidFill>
                <a:latin typeface="Arial, sans-serif"/>
              </a:rPr>
              <a:t>Kohr</a:t>
            </a:r>
            <a:r>
              <a:rPr lang="de-DE" sz="1900" dirty="0">
                <a:solidFill>
                  <a:srgbClr val="000000"/>
                </a:solidFill>
                <a:latin typeface="Arial, sans-serif"/>
              </a:rPr>
              <a:t>, E.F. Schumacher „Small </a:t>
            </a:r>
            <a:r>
              <a:rPr lang="de-DE" sz="1900" dirty="0" err="1">
                <a:solidFill>
                  <a:srgbClr val="000000"/>
                </a:solidFill>
                <a:latin typeface="Arial, sans-serif"/>
              </a:rPr>
              <a:t>is</a:t>
            </a:r>
            <a:r>
              <a:rPr lang="de-DE" sz="1900" dirty="0">
                <a:solidFill>
                  <a:srgbClr val="000000"/>
                </a:solidFill>
                <a:latin typeface="Arial, sans-serif"/>
              </a:rPr>
              <a:t> </a:t>
            </a:r>
            <a:r>
              <a:rPr lang="de-DE" sz="1900" dirty="0" err="1">
                <a:solidFill>
                  <a:srgbClr val="000000"/>
                </a:solidFill>
                <a:latin typeface="Arial, sans-serif"/>
              </a:rPr>
              <a:t>beautiful</a:t>
            </a:r>
            <a:r>
              <a:rPr lang="de-DE" sz="1900" dirty="0">
                <a:solidFill>
                  <a:srgbClr val="000000"/>
                </a:solidFill>
                <a:latin typeface="Arial, sans-serif"/>
              </a:rPr>
              <a:t>“)</a:t>
            </a:r>
            <a:endParaRPr lang="de-DE" sz="1900" dirty="0">
              <a:solidFill>
                <a:srgbClr val="000000"/>
              </a:solidFill>
              <a:latin typeface="Liberation Serif" panose="02020603050405020304" pitchFamily="18" charset="0"/>
            </a:endParaRPr>
          </a:p>
          <a:p>
            <a:endParaRPr lang="de-DE" dirty="0"/>
          </a:p>
        </p:txBody>
      </p:sp>
      <p:sp>
        <p:nvSpPr>
          <p:cNvPr id="4" name="Foliennummernplatzhalter 3"/>
          <p:cNvSpPr>
            <a:spLocks noGrp="1"/>
          </p:cNvSpPr>
          <p:nvPr>
            <p:ph type="sldNum" sz="quarter" idx="10"/>
          </p:nvPr>
        </p:nvSpPr>
        <p:spPr/>
        <p:txBody>
          <a:bodyPr/>
          <a:lstStyle/>
          <a:p>
            <a:fld id="{BEF811B4-AD78-450E-8FEF-D32A8D7AB1CB}" type="slidenum">
              <a:rPr lang="de-DE" smtClean="0"/>
              <a:t>9</a:t>
            </a:fld>
            <a:endParaRPr lang="de-DE"/>
          </a:p>
        </p:txBody>
      </p:sp>
    </p:spTree>
    <p:extLst>
      <p:ext uri="{BB962C8B-B14F-4D97-AF65-F5344CB8AC3E}">
        <p14:creationId xmlns:p14="http://schemas.microsoft.com/office/powerpoint/2010/main" val="1643110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B0EBFF4-58A5-4FE9-B3C1-1A059467857F}" type="slidenum">
              <a:rPr lang="de-DE" altLang="de-DE" sz="1200"/>
              <a:pPr/>
              <a:t>18</a:t>
            </a:fld>
            <a:endParaRPr lang="de-DE" altLang="de-DE" sz="1200"/>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de-DE" altLang="de-DE">
              <a:latin typeface="Arial" panose="020B0604020202020204" pitchFamily="34" charset="0"/>
            </a:endParaRPr>
          </a:p>
        </p:txBody>
      </p:sp>
    </p:spTree>
    <p:extLst>
      <p:ext uri="{BB962C8B-B14F-4D97-AF65-F5344CB8AC3E}">
        <p14:creationId xmlns:p14="http://schemas.microsoft.com/office/powerpoint/2010/main" val="1316809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F811B4-AD78-450E-8FEF-D32A8D7AB1CB}" type="slidenum">
              <a:rPr lang="de-DE" smtClean="0"/>
              <a:t>46</a:t>
            </a:fld>
            <a:endParaRPr lang="de-DE"/>
          </a:p>
        </p:txBody>
      </p:sp>
    </p:spTree>
    <p:extLst>
      <p:ext uri="{BB962C8B-B14F-4D97-AF65-F5344CB8AC3E}">
        <p14:creationId xmlns:p14="http://schemas.microsoft.com/office/powerpoint/2010/main" val="424239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 name="Gleichschenkliges Dreieck 9"/>
          <p:cNvSpPr/>
          <p:nvPr/>
        </p:nvSpPr>
        <p:spPr>
          <a:xfrm rot="16200000">
            <a:off x="7553325" y="5254626"/>
            <a:ext cx="1893887"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 name="Titel 7"/>
          <p:cNvSpPr>
            <a:spLocks noGrp="1"/>
          </p:cNvSpPr>
          <p:nvPr>
            <p:ph type="ctrTitle"/>
          </p:nvPr>
        </p:nvSpPr>
        <p:spPr>
          <a:xfrm>
            <a:off x="540544" y="776288"/>
            <a:ext cx="8062912" cy="1470025"/>
          </a:xfrm>
        </p:spPr>
        <p:txBody>
          <a:bodyPr anchor="b"/>
          <a:lstStyle>
            <a:lvl1pPr algn="r">
              <a:defRPr sz="4400"/>
            </a:lvl1pPr>
          </a:lstStyle>
          <a:p>
            <a:r>
              <a:rPr lang="de-DE"/>
              <a:t>Titelmasterformat durch Klicken bearbeiten</a:t>
            </a:r>
            <a:endParaRPr lang="en-US"/>
          </a:p>
        </p:txBody>
      </p:sp>
      <p:sp>
        <p:nvSpPr>
          <p:cNvPr id="9" name="Untertitel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de-DE"/>
              <a:t>Formatvorlage des Untertitelmasters durch Klicken bearbeiten</a:t>
            </a:r>
            <a:endParaRPr lang="en-US"/>
          </a:p>
        </p:txBody>
      </p:sp>
      <p:sp>
        <p:nvSpPr>
          <p:cNvPr id="5" name="Datumsplatzhalter 27"/>
          <p:cNvSpPr>
            <a:spLocks noGrp="1"/>
          </p:cNvSpPr>
          <p:nvPr>
            <p:ph type="dt" sz="half" idx="10"/>
          </p:nvPr>
        </p:nvSpPr>
        <p:spPr>
          <a:xfrm>
            <a:off x="1371600" y="6011863"/>
            <a:ext cx="5791200" cy="365125"/>
          </a:xfrm>
        </p:spPr>
        <p:txBody>
          <a:bodyPr tIns="0" bIns="0" anchor="t"/>
          <a:lstStyle>
            <a:lvl1pPr algn="r">
              <a:defRPr sz="1000"/>
            </a:lvl1pPr>
          </a:lstStyle>
          <a:p>
            <a:pPr>
              <a:defRPr/>
            </a:pPr>
            <a:fld id="{3E7C0596-2394-4E5A-94A9-7DCFE6C4E202}" type="datetimeFigureOut">
              <a:rPr lang="de-DE"/>
              <a:pPr>
                <a:defRPr/>
              </a:pPr>
              <a:t>14.08.18</a:t>
            </a:fld>
            <a:endParaRPr lang="de-DE" dirty="0"/>
          </a:p>
        </p:txBody>
      </p:sp>
      <p:sp>
        <p:nvSpPr>
          <p:cNvPr id="6" name="Fußzeilenplatzhalter 16"/>
          <p:cNvSpPr>
            <a:spLocks noGrp="1"/>
          </p:cNvSpPr>
          <p:nvPr>
            <p:ph type="ftr" sz="quarter" idx="11"/>
          </p:nvPr>
        </p:nvSpPr>
        <p:spPr>
          <a:xfrm>
            <a:off x="1371600" y="5649913"/>
            <a:ext cx="5791200" cy="365125"/>
          </a:xfrm>
        </p:spPr>
        <p:txBody>
          <a:bodyPr tIns="0" bIns="0"/>
          <a:lstStyle>
            <a:lvl1pPr algn="r">
              <a:defRPr sz="1100" dirty="0"/>
            </a:lvl1pPr>
          </a:lstStyle>
          <a:p>
            <a:pPr>
              <a:defRPr/>
            </a:pPr>
            <a:endParaRPr lang="de-DE"/>
          </a:p>
        </p:txBody>
      </p:sp>
      <p:sp>
        <p:nvSpPr>
          <p:cNvPr id="7" name="Foliennummernplatzhalter 28"/>
          <p:cNvSpPr>
            <a:spLocks noGrp="1"/>
          </p:cNvSpPr>
          <p:nvPr>
            <p:ph type="sldNum" sz="quarter" idx="12"/>
          </p:nvPr>
        </p:nvSpPr>
        <p:spPr>
          <a:xfrm>
            <a:off x="8391525" y="5753100"/>
            <a:ext cx="503238" cy="365125"/>
          </a:xfrm>
        </p:spPr>
        <p:txBody>
          <a:bodyPr anchor="ctr"/>
          <a:lstStyle>
            <a:lvl1pPr>
              <a:defRPr sz="1300" smtClean="0">
                <a:solidFill>
                  <a:srgbClr val="FFFFFF"/>
                </a:solidFill>
              </a:defRPr>
            </a:lvl1pPr>
          </a:lstStyle>
          <a:p>
            <a:pPr>
              <a:defRPr/>
            </a:pPr>
            <a:fld id="{DBC8CE53-877E-4874-B340-E86B2D4B7DCE}" type="slidenum">
              <a:rPr lang="de-DE" altLang="de-DE"/>
              <a:pPr>
                <a:defRPr/>
              </a:pPr>
              <a:t>‹Nr.›</a:t>
            </a:fld>
            <a:endParaRPr lang="de-DE" altLang="de-DE" dirty="0"/>
          </a:p>
        </p:txBody>
      </p:sp>
    </p:spTree>
    <p:extLst>
      <p:ext uri="{BB962C8B-B14F-4D97-AF65-F5344CB8AC3E}">
        <p14:creationId xmlns:p14="http://schemas.microsoft.com/office/powerpoint/2010/main" val="270356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US"/>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pPr>
              <a:defRPr/>
            </a:pPr>
            <a:fld id="{FD785EB4-6EE4-49CD-A09B-1797DEBAE29A}" type="datetimeFigureOut">
              <a:rPr lang="de-DE"/>
              <a:pPr>
                <a:defRPr/>
              </a:pPr>
              <a:t>14.08.18</a:t>
            </a:fld>
            <a:endParaRPr lang="de-DE" dirty="0"/>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C564EDAA-8193-4DD8-915E-23C4F86D0E8B}" type="slidenum">
              <a:rPr lang="de-DE" altLang="de-DE"/>
              <a:pPr>
                <a:defRPr/>
              </a:pPr>
              <a:t>‹Nr.›</a:t>
            </a:fld>
            <a:endParaRPr lang="de-DE" altLang="de-DE" dirty="0"/>
          </a:p>
        </p:txBody>
      </p:sp>
    </p:spTree>
    <p:extLst>
      <p:ext uri="{BB962C8B-B14F-4D97-AF65-F5344CB8AC3E}">
        <p14:creationId xmlns:p14="http://schemas.microsoft.com/office/powerpoint/2010/main" val="2219249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781800" y="381000"/>
            <a:ext cx="1905000" cy="5486400"/>
          </a:xfrm>
        </p:spPr>
        <p:txBody>
          <a:bodyPr vert="eaVert"/>
          <a:lstStyle/>
          <a:p>
            <a:r>
              <a:rPr lang="de-DE"/>
              <a:t>Titelmasterformat durch Klicken bearbeiten</a:t>
            </a:r>
            <a:endParaRPr lang="en-US"/>
          </a:p>
        </p:txBody>
      </p:sp>
      <p:sp>
        <p:nvSpPr>
          <p:cNvPr id="3" name="Vertikaler Textplatzhalter 2"/>
          <p:cNvSpPr>
            <a:spLocks noGrp="1"/>
          </p:cNvSpPr>
          <p:nvPr>
            <p:ph type="body" orient="vert" idx="1"/>
          </p:nvPr>
        </p:nvSpPr>
        <p:spPr>
          <a:xfrm>
            <a:off x="457200" y="381000"/>
            <a:ext cx="6248400" cy="548640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13"/>
          <p:cNvSpPr>
            <a:spLocks noGrp="1"/>
          </p:cNvSpPr>
          <p:nvPr>
            <p:ph type="dt" sz="half" idx="10"/>
          </p:nvPr>
        </p:nvSpPr>
        <p:spPr/>
        <p:txBody>
          <a:bodyPr/>
          <a:lstStyle>
            <a:lvl1pPr>
              <a:defRPr/>
            </a:lvl1pPr>
          </a:lstStyle>
          <a:p>
            <a:pPr>
              <a:defRPr/>
            </a:pPr>
            <a:fld id="{E9D3CBE3-D5F7-4A7F-9B2D-55FFFD2B3895}" type="datetimeFigureOut">
              <a:rPr lang="de-DE"/>
              <a:pPr>
                <a:defRPr/>
              </a:pPr>
              <a:t>14.08.18</a:t>
            </a:fld>
            <a:endParaRPr lang="de-DE" dirty="0"/>
          </a:p>
        </p:txBody>
      </p:sp>
      <p:sp>
        <p:nvSpPr>
          <p:cNvPr id="5" name="Fußzeilenplatzhalter 2"/>
          <p:cNvSpPr>
            <a:spLocks noGrp="1"/>
          </p:cNvSpPr>
          <p:nvPr>
            <p:ph type="ftr" sz="quarter" idx="11"/>
          </p:nvPr>
        </p:nvSpPr>
        <p:spPr/>
        <p:txBody>
          <a:bodyPr/>
          <a:lstStyle>
            <a:lvl1pPr>
              <a:defRPr/>
            </a:lvl1pPr>
          </a:lstStyle>
          <a:p>
            <a:pPr>
              <a:defRPr/>
            </a:pPr>
            <a:endParaRPr lang="de-DE"/>
          </a:p>
        </p:txBody>
      </p:sp>
      <p:sp>
        <p:nvSpPr>
          <p:cNvPr id="6" name="Foliennummernplatzhalter 22"/>
          <p:cNvSpPr>
            <a:spLocks noGrp="1"/>
          </p:cNvSpPr>
          <p:nvPr>
            <p:ph type="sldNum" sz="quarter" idx="12"/>
          </p:nvPr>
        </p:nvSpPr>
        <p:spPr/>
        <p:txBody>
          <a:bodyPr/>
          <a:lstStyle>
            <a:lvl1pPr>
              <a:defRPr/>
            </a:lvl1pPr>
          </a:lstStyle>
          <a:p>
            <a:pPr>
              <a:defRPr/>
            </a:pPr>
            <a:fld id="{4E574E0B-32BA-48B1-9571-4E4F5464E4A1}" type="slidenum">
              <a:rPr lang="de-DE" altLang="de-DE"/>
              <a:pPr>
                <a:defRPr/>
              </a:pPr>
              <a:t>‹Nr.›</a:t>
            </a:fld>
            <a:endParaRPr lang="de-DE" altLang="de-DE" dirty="0"/>
          </a:p>
        </p:txBody>
      </p:sp>
    </p:spTree>
    <p:extLst>
      <p:ext uri="{BB962C8B-B14F-4D97-AF65-F5344CB8AC3E}">
        <p14:creationId xmlns:p14="http://schemas.microsoft.com/office/powerpoint/2010/main" val="4002539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67494"/>
            <a:ext cx="8229600" cy="1399032"/>
          </a:xfrm>
        </p:spPr>
        <p:txBody>
          <a:bodyPr/>
          <a:lstStyle/>
          <a:p>
            <a:r>
              <a:rPr lang="de-DE"/>
              <a:t>Titelmasterformat durch Klicken bearbeiten</a:t>
            </a:r>
            <a:endParaRPr lang="en-US"/>
          </a:p>
        </p:txBody>
      </p:sp>
      <p:sp>
        <p:nvSpPr>
          <p:cNvPr id="3" name="Inhaltsplatzhalter 2"/>
          <p:cNvSpPr>
            <a:spLocks noGrp="1"/>
          </p:cNvSpPr>
          <p:nvPr>
            <p:ph idx="1"/>
          </p:nvPr>
        </p:nvSpPr>
        <p:spPr>
          <a:xfrm>
            <a:off x="457200" y="1882808"/>
            <a:ext cx="8229600" cy="45720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a:xfrm>
            <a:off x="4791075" y="6480175"/>
            <a:ext cx="2133600" cy="301625"/>
          </a:xfrm>
        </p:spPr>
        <p:txBody>
          <a:bodyPr/>
          <a:lstStyle>
            <a:lvl1pPr>
              <a:defRPr/>
            </a:lvl1pPr>
          </a:lstStyle>
          <a:p>
            <a:pPr>
              <a:defRPr/>
            </a:pPr>
            <a:fld id="{06CCC76C-E1BF-441B-BC20-FB1B5E5D3022}" type="datetimeFigureOut">
              <a:rPr lang="de-DE"/>
              <a:pPr>
                <a:defRPr/>
              </a:pPr>
              <a:t>14.08.18</a:t>
            </a:fld>
            <a:endParaRPr lang="de-DE" dirty="0"/>
          </a:p>
        </p:txBody>
      </p:sp>
      <p:sp>
        <p:nvSpPr>
          <p:cNvPr id="5" name="Fußzeilenplatzhalter 4"/>
          <p:cNvSpPr>
            <a:spLocks noGrp="1"/>
          </p:cNvSpPr>
          <p:nvPr>
            <p:ph type="ftr" sz="quarter" idx="11"/>
          </p:nvPr>
        </p:nvSpPr>
        <p:spPr>
          <a:xfrm>
            <a:off x="457200" y="6481763"/>
            <a:ext cx="4259263" cy="300037"/>
          </a:xfrm>
        </p:spPr>
        <p:txBody>
          <a:bodyPr/>
          <a:lstStyle>
            <a:lvl1pPr>
              <a:defRPr dirty="0"/>
            </a:lvl1pPr>
          </a:lstStyle>
          <a:p>
            <a:pPr>
              <a:defRPr/>
            </a:pPr>
            <a:endParaRPr lang="de-DE"/>
          </a:p>
        </p:txBody>
      </p:sp>
      <p:sp>
        <p:nvSpPr>
          <p:cNvPr id="6" name="Foliennummernplatzhalter 5"/>
          <p:cNvSpPr>
            <a:spLocks noGrp="1"/>
          </p:cNvSpPr>
          <p:nvPr>
            <p:ph type="sldNum" sz="quarter" idx="12"/>
          </p:nvPr>
        </p:nvSpPr>
        <p:spPr/>
        <p:txBody>
          <a:bodyPr/>
          <a:lstStyle>
            <a:lvl1pPr>
              <a:defRPr smtClean="0"/>
            </a:lvl1pPr>
          </a:lstStyle>
          <a:p>
            <a:pPr>
              <a:defRPr/>
            </a:pPr>
            <a:fld id="{3BD401BC-9BF9-4EEA-ACAA-A3F5B8A6FBCF}" type="slidenum">
              <a:rPr lang="de-DE" altLang="de-DE"/>
              <a:pPr>
                <a:defRPr/>
              </a:pPr>
              <a:t>‹Nr.›</a:t>
            </a:fld>
            <a:endParaRPr lang="de-DE" altLang="de-DE" dirty="0"/>
          </a:p>
        </p:txBody>
      </p:sp>
    </p:spTree>
    <p:extLst>
      <p:ext uri="{BB962C8B-B14F-4D97-AF65-F5344CB8AC3E}">
        <p14:creationId xmlns:p14="http://schemas.microsoft.com/office/powerpoint/2010/main" val="1514220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überschrift">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4" name="Rechtwinkliges Dreieck 9"/>
          <p:cNvSpPr/>
          <p:nvPr/>
        </p:nvSpPr>
        <p:spPr>
          <a:xfrm flipV="1">
            <a:off x="6350" y="6350"/>
            <a:ext cx="9131300" cy="6837363"/>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Gleichschenkliges Dreieck 11"/>
          <p:cNvSpPr/>
          <p:nvPr/>
        </p:nvSpPr>
        <p:spPr>
          <a:xfrm rot="5400000" flipV="1">
            <a:off x="7553325" y="309563"/>
            <a:ext cx="1893888" cy="1293812"/>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Gerade Verbindung 12"/>
          <p:cNvCxnSpPr/>
          <p:nvPr/>
        </p:nvCxnSpPr>
        <p:spPr>
          <a:xfrm rot="10800000">
            <a:off x="6469063" y="9525"/>
            <a:ext cx="2673350" cy="1900238"/>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7" name="Gerade Verbindung 14"/>
          <p:cNvCxnSpPr/>
          <p:nvPr/>
        </p:nvCxnSpPr>
        <p:spPr>
          <a:xfrm flipV="1">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a:off x="381000" y="271464"/>
            <a:ext cx="7239000" cy="1362075"/>
          </a:xfrm>
        </p:spPr>
        <p:txBody>
          <a:bodyPr/>
          <a:lstStyle>
            <a:lvl1pPr marL="0" algn="l">
              <a:buNone/>
              <a:defRPr sz="3600" b="1" cap="none" baseline="0"/>
            </a:lvl1pPr>
          </a:lstStyle>
          <a:p>
            <a:r>
              <a:rPr lang="de-DE"/>
              <a:t>Titelmasterformat durch Klicken bearbeiten</a:t>
            </a:r>
            <a:endParaRPr lang="en-US"/>
          </a:p>
        </p:txBody>
      </p:sp>
      <p:sp>
        <p:nvSpPr>
          <p:cNvPr id="3" name="Textplatzhalter 2"/>
          <p:cNvSpPr>
            <a:spLocks noGrp="1"/>
          </p:cNvSpPr>
          <p:nvPr>
            <p:ph type="body" idx="1"/>
          </p:nvPr>
        </p:nvSpPr>
        <p:spPr>
          <a:xfrm>
            <a:off x="381000" y="1633536"/>
            <a:ext cx="3886200" cy="2286000"/>
          </a:xfrm>
        </p:spPr>
        <p:txBody>
          <a:bodyPr/>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de-DE"/>
              <a:t>Textmasterformate durch Klicken bearbeiten</a:t>
            </a:r>
          </a:p>
        </p:txBody>
      </p:sp>
      <p:sp>
        <p:nvSpPr>
          <p:cNvPr id="8" name="Datumsplatzhalter 3"/>
          <p:cNvSpPr>
            <a:spLocks noGrp="1"/>
          </p:cNvSpPr>
          <p:nvPr>
            <p:ph type="dt" sz="half" idx="10"/>
          </p:nvPr>
        </p:nvSpPr>
        <p:spPr>
          <a:xfrm>
            <a:off x="6956425" y="6477000"/>
            <a:ext cx="2133600" cy="304800"/>
          </a:xfrm>
        </p:spPr>
        <p:txBody>
          <a:bodyPr/>
          <a:lstStyle>
            <a:lvl1pPr>
              <a:defRPr/>
            </a:lvl1pPr>
          </a:lstStyle>
          <a:p>
            <a:pPr>
              <a:defRPr/>
            </a:pPr>
            <a:fld id="{4E34415D-2FF5-4CF9-9141-94119B865B08}" type="datetimeFigureOut">
              <a:rPr lang="de-DE"/>
              <a:pPr>
                <a:defRPr/>
              </a:pPr>
              <a:t>14.08.18</a:t>
            </a:fld>
            <a:endParaRPr lang="de-DE" dirty="0"/>
          </a:p>
        </p:txBody>
      </p:sp>
      <p:sp>
        <p:nvSpPr>
          <p:cNvPr id="9" name="Fußzeilenplatzhalter 4"/>
          <p:cNvSpPr>
            <a:spLocks noGrp="1"/>
          </p:cNvSpPr>
          <p:nvPr>
            <p:ph type="ftr" sz="quarter" idx="11"/>
          </p:nvPr>
        </p:nvSpPr>
        <p:spPr>
          <a:xfrm>
            <a:off x="2619375" y="6481763"/>
            <a:ext cx="4260850" cy="300037"/>
          </a:xfrm>
        </p:spPr>
        <p:txBody>
          <a:bodyPr/>
          <a:lstStyle>
            <a:lvl1pPr>
              <a:defRPr dirty="0"/>
            </a:lvl1pPr>
          </a:lstStyle>
          <a:p>
            <a:pPr>
              <a:defRPr/>
            </a:pPr>
            <a:endParaRPr lang="de-DE"/>
          </a:p>
        </p:txBody>
      </p:sp>
      <p:sp>
        <p:nvSpPr>
          <p:cNvPr id="10" name="Foliennummernplatzhalter 5"/>
          <p:cNvSpPr>
            <a:spLocks noGrp="1"/>
          </p:cNvSpPr>
          <p:nvPr>
            <p:ph type="sldNum" sz="quarter" idx="12"/>
          </p:nvPr>
        </p:nvSpPr>
        <p:spPr>
          <a:xfrm>
            <a:off x="8450263" y="809625"/>
            <a:ext cx="503237" cy="300038"/>
          </a:xfrm>
        </p:spPr>
        <p:txBody>
          <a:bodyPr/>
          <a:lstStyle>
            <a:lvl1pPr>
              <a:defRPr smtClean="0"/>
            </a:lvl1pPr>
          </a:lstStyle>
          <a:p>
            <a:pPr>
              <a:defRPr/>
            </a:pPr>
            <a:fld id="{B3CFE7C0-5221-4A40-A59B-163FACD2FD71}" type="slidenum">
              <a:rPr lang="de-DE" altLang="de-DE"/>
              <a:pPr>
                <a:defRPr/>
              </a:pPr>
              <a:t>‹Nr.›</a:t>
            </a:fld>
            <a:endParaRPr lang="de-DE" altLang="de-DE" dirty="0"/>
          </a:p>
        </p:txBody>
      </p:sp>
    </p:spTree>
    <p:extLst>
      <p:ext uri="{BB962C8B-B14F-4D97-AF65-F5344CB8AC3E}">
        <p14:creationId xmlns:p14="http://schemas.microsoft.com/office/powerpoint/2010/main" val="168373001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marL="0" algn="l">
              <a:defRPr/>
            </a:lvl1pPr>
          </a:lstStyle>
          <a:p>
            <a:r>
              <a:rPr lang="de-DE"/>
              <a:t>Titelmasterformat durch Klicken bearbeiten</a:t>
            </a:r>
            <a:endParaRPr lang="en-US"/>
          </a:p>
        </p:txBody>
      </p:sp>
      <p:sp>
        <p:nvSpPr>
          <p:cNvPr id="3" name="Inhaltsplatzhalt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13"/>
          <p:cNvSpPr>
            <a:spLocks noGrp="1"/>
          </p:cNvSpPr>
          <p:nvPr>
            <p:ph type="dt" sz="half" idx="10"/>
          </p:nvPr>
        </p:nvSpPr>
        <p:spPr/>
        <p:txBody>
          <a:bodyPr/>
          <a:lstStyle>
            <a:lvl1pPr>
              <a:defRPr/>
            </a:lvl1pPr>
          </a:lstStyle>
          <a:p>
            <a:pPr>
              <a:defRPr/>
            </a:pPr>
            <a:fld id="{3680BF05-DD9E-49FD-96E3-3A6535D0EC48}" type="datetimeFigureOut">
              <a:rPr lang="de-DE"/>
              <a:pPr>
                <a:defRPr/>
              </a:pPr>
              <a:t>14.08.18</a:t>
            </a:fld>
            <a:endParaRPr lang="de-DE" dirty="0"/>
          </a:p>
        </p:txBody>
      </p:sp>
      <p:sp>
        <p:nvSpPr>
          <p:cNvPr id="6" name="Fußzeilenplatzhalter 2"/>
          <p:cNvSpPr>
            <a:spLocks noGrp="1"/>
          </p:cNvSpPr>
          <p:nvPr>
            <p:ph type="ftr" sz="quarter" idx="11"/>
          </p:nvPr>
        </p:nvSpPr>
        <p:spPr/>
        <p:txBody>
          <a:bodyPr/>
          <a:lstStyle>
            <a:lvl1pPr>
              <a:defRPr/>
            </a:lvl1pPr>
          </a:lstStyle>
          <a:p>
            <a:pPr>
              <a:defRPr/>
            </a:pPr>
            <a:endParaRPr lang="de-DE"/>
          </a:p>
        </p:txBody>
      </p:sp>
      <p:sp>
        <p:nvSpPr>
          <p:cNvPr id="7" name="Foliennummernplatzhalter 22"/>
          <p:cNvSpPr>
            <a:spLocks noGrp="1"/>
          </p:cNvSpPr>
          <p:nvPr>
            <p:ph type="sldNum" sz="quarter" idx="12"/>
          </p:nvPr>
        </p:nvSpPr>
        <p:spPr/>
        <p:txBody>
          <a:bodyPr/>
          <a:lstStyle>
            <a:lvl1pPr>
              <a:defRPr/>
            </a:lvl1pPr>
          </a:lstStyle>
          <a:p>
            <a:pPr>
              <a:defRPr/>
            </a:pPr>
            <a:fld id="{82B60E78-B284-4465-9413-AAEB99B2C645}" type="slidenum">
              <a:rPr lang="de-DE" altLang="de-DE"/>
              <a:pPr>
                <a:defRPr/>
              </a:pPr>
              <a:t>‹Nr.›</a:t>
            </a:fld>
            <a:endParaRPr lang="de-DE" altLang="de-DE" dirty="0"/>
          </a:p>
        </p:txBody>
      </p:sp>
    </p:spTree>
    <p:extLst>
      <p:ext uri="{BB962C8B-B14F-4D97-AF65-F5344CB8AC3E}">
        <p14:creationId xmlns:p14="http://schemas.microsoft.com/office/powerpoint/2010/main" val="3563080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lang="de-DE"/>
              <a:t>Titelmasterformat durch Klicken bearbeiten</a:t>
            </a:r>
            <a:endParaRPr lang="en-US"/>
          </a:p>
        </p:txBody>
      </p:sp>
      <p:sp>
        <p:nvSpPr>
          <p:cNvPr id="3" name="Textplatzhalt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de-DE"/>
              <a:t>Textmasterformate durch Klicken bearbeiten</a:t>
            </a:r>
          </a:p>
        </p:txBody>
      </p:sp>
      <p:sp>
        <p:nvSpPr>
          <p:cNvPr id="4" name="Textplatzhalt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a:r>
              <a:rPr lang="de-DE"/>
              <a:t>Textmasterformate durch Klicken bearbeiten</a:t>
            </a:r>
          </a:p>
        </p:txBody>
      </p:sp>
      <p:sp>
        <p:nvSpPr>
          <p:cNvPr id="5" name="Inhaltsplatzhalt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Inhaltsplatzhalt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a:xfrm>
            <a:off x="4791075" y="6481763"/>
            <a:ext cx="2130425" cy="301625"/>
          </a:xfrm>
        </p:spPr>
        <p:txBody>
          <a:bodyPr/>
          <a:lstStyle>
            <a:lvl1pPr>
              <a:defRPr/>
            </a:lvl1pPr>
          </a:lstStyle>
          <a:p>
            <a:pPr>
              <a:defRPr/>
            </a:pPr>
            <a:fld id="{141511CA-08F2-4FEB-B265-78944DF77DA2}" type="datetimeFigureOut">
              <a:rPr lang="de-DE"/>
              <a:pPr>
                <a:defRPr/>
              </a:pPr>
              <a:t>14.08.18</a:t>
            </a:fld>
            <a:endParaRPr lang="de-DE" dirty="0"/>
          </a:p>
        </p:txBody>
      </p:sp>
      <p:sp>
        <p:nvSpPr>
          <p:cNvPr id="8" name="Fußzeilenplatzhalter 7"/>
          <p:cNvSpPr>
            <a:spLocks noGrp="1"/>
          </p:cNvSpPr>
          <p:nvPr>
            <p:ph type="ftr" sz="quarter" idx="11"/>
          </p:nvPr>
        </p:nvSpPr>
        <p:spPr>
          <a:xfrm>
            <a:off x="457200" y="6481763"/>
            <a:ext cx="4260850" cy="301625"/>
          </a:xfrm>
        </p:spPr>
        <p:txBody>
          <a:bodyPr/>
          <a:lstStyle>
            <a:lvl1pPr>
              <a:defRPr dirty="0"/>
            </a:lvl1pPr>
          </a:lstStyle>
          <a:p>
            <a:pPr>
              <a:defRPr/>
            </a:pPr>
            <a:endParaRPr lang="de-DE"/>
          </a:p>
        </p:txBody>
      </p:sp>
      <p:sp>
        <p:nvSpPr>
          <p:cNvPr id="9" name="Foliennummernplatzhalter 8"/>
          <p:cNvSpPr>
            <a:spLocks noGrp="1"/>
          </p:cNvSpPr>
          <p:nvPr>
            <p:ph type="sldNum" sz="quarter" idx="12"/>
          </p:nvPr>
        </p:nvSpPr>
        <p:spPr>
          <a:xfrm>
            <a:off x="7589838" y="6483350"/>
            <a:ext cx="503237" cy="301625"/>
          </a:xfrm>
        </p:spPr>
        <p:txBody>
          <a:bodyPr/>
          <a:lstStyle>
            <a:lvl1pPr>
              <a:defRPr smtClean="0"/>
            </a:lvl1pPr>
          </a:lstStyle>
          <a:p>
            <a:pPr>
              <a:defRPr/>
            </a:pPr>
            <a:fld id="{8F52D11A-0CB8-4B62-AED6-A7C4247AC99E}" type="slidenum">
              <a:rPr lang="de-DE" altLang="de-DE"/>
              <a:pPr>
                <a:defRPr/>
              </a:pPr>
              <a:t>‹Nr.›</a:t>
            </a:fld>
            <a:endParaRPr lang="de-DE" altLang="de-DE" dirty="0"/>
          </a:p>
        </p:txBody>
      </p:sp>
    </p:spTree>
    <p:extLst>
      <p:ext uri="{BB962C8B-B14F-4D97-AF65-F5344CB8AC3E}">
        <p14:creationId xmlns:p14="http://schemas.microsoft.com/office/powerpoint/2010/main" val="15180557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0"/>
            </a:lvl1pPr>
          </a:lstStyle>
          <a:p>
            <a:r>
              <a:rPr lang="de-DE"/>
              <a:t>Titelmasterformat durch Klicken bearbeiten</a:t>
            </a:r>
            <a:endParaRPr lang="en-US"/>
          </a:p>
        </p:txBody>
      </p:sp>
      <p:sp>
        <p:nvSpPr>
          <p:cNvPr id="3" name="Datumsplatzhalter 13"/>
          <p:cNvSpPr>
            <a:spLocks noGrp="1"/>
          </p:cNvSpPr>
          <p:nvPr>
            <p:ph type="dt" sz="half" idx="10"/>
          </p:nvPr>
        </p:nvSpPr>
        <p:spPr/>
        <p:txBody>
          <a:bodyPr/>
          <a:lstStyle>
            <a:lvl1pPr>
              <a:defRPr/>
            </a:lvl1pPr>
          </a:lstStyle>
          <a:p>
            <a:pPr>
              <a:defRPr/>
            </a:pPr>
            <a:fld id="{9F1AA9B8-F530-49C5-9AA9-4118CC362E99}" type="datetimeFigureOut">
              <a:rPr lang="de-DE"/>
              <a:pPr>
                <a:defRPr/>
              </a:pPr>
              <a:t>14.08.18</a:t>
            </a:fld>
            <a:endParaRPr lang="de-DE" dirty="0"/>
          </a:p>
        </p:txBody>
      </p:sp>
      <p:sp>
        <p:nvSpPr>
          <p:cNvPr id="4" name="Fußzeilenplatzhalter 2"/>
          <p:cNvSpPr>
            <a:spLocks noGrp="1"/>
          </p:cNvSpPr>
          <p:nvPr>
            <p:ph type="ftr" sz="quarter" idx="11"/>
          </p:nvPr>
        </p:nvSpPr>
        <p:spPr/>
        <p:txBody>
          <a:bodyPr/>
          <a:lstStyle>
            <a:lvl1pPr>
              <a:defRPr/>
            </a:lvl1pPr>
          </a:lstStyle>
          <a:p>
            <a:pPr>
              <a:defRPr/>
            </a:pPr>
            <a:endParaRPr lang="de-DE"/>
          </a:p>
        </p:txBody>
      </p:sp>
      <p:sp>
        <p:nvSpPr>
          <p:cNvPr id="5" name="Foliennummernplatzhalter 22"/>
          <p:cNvSpPr>
            <a:spLocks noGrp="1"/>
          </p:cNvSpPr>
          <p:nvPr>
            <p:ph type="sldNum" sz="quarter" idx="12"/>
          </p:nvPr>
        </p:nvSpPr>
        <p:spPr/>
        <p:txBody>
          <a:bodyPr/>
          <a:lstStyle>
            <a:lvl1pPr>
              <a:defRPr/>
            </a:lvl1pPr>
          </a:lstStyle>
          <a:p>
            <a:pPr>
              <a:defRPr/>
            </a:pPr>
            <a:fld id="{94A336DB-FC10-4BA5-B076-A191B4EE6490}" type="slidenum">
              <a:rPr lang="de-DE" altLang="de-DE"/>
              <a:pPr>
                <a:defRPr/>
              </a:pPr>
              <a:t>‹Nr.›</a:t>
            </a:fld>
            <a:endParaRPr lang="de-DE" altLang="de-DE" dirty="0"/>
          </a:p>
        </p:txBody>
      </p:sp>
    </p:spTree>
    <p:extLst>
      <p:ext uri="{BB962C8B-B14F-4D97-AF65-F5344CB8AC3E}">
        <p14:creationId xmlns:p14="http://schemas.microsoft.com/office/powerpoint/2010/main" val="469680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3"/>
          <p:cNvSpPr>
            <a:spLocks noGrp="1"/>
          </p:cNvSpPr>
          <p:nvPr>
            <p:ph type="dt" sz="half" idx="10"/>
          </p:nvPr>
        </p:nvSpPr>
        <p:spPr/>
        <p:txBody>
          <a:bodyPr/>
          <a:lstStyle>
            <a:lvl1pPr>
              <a:defRPr/>
            </a:lvl1pPr>
          </a:lstStyle>
          <a:p>
            <a:pPr>
              <a:defRPr/>
            </a:pPr>
            <a:fld id="{A7E217AC-D45A-44A3-B26A-B5347AD17214}" type="datetimeFigureOut">
              <a:rPr lang="de-DE"/>
              <a:pPr>
                <a:defRPr/>
              </a:pPr>
              <a:t>14.08.18</a:t>
            </a:fld>
            <a:endParaRPr lang="de-DE" dirty="0"/>
          </a:p>
        </p:txBody>
      </p:sp>
      <p:sp>
        <p:nvSpPr>
          <p:cNvPr id="3" name="Fußzeilenplatzhalter 2"/>
          <p:cNvSpPr>
            <a:spLocks noGrp="1"/>
          </p:cNvSpPr>
          <p:nvPr>
            <p:ph type="ftr" sz="quarter" idx="11"/>
          </p:nvPr>
        </p:nvSpPr>
        <p:spPr/>
        <p:txBody>
          <a:bodyPr/>
          <a:lstStyle>
            <a:lvl1pPr>
              <a:defRPr/>
            </a:lvl1pPr>
          </a:lstStyle>
          <a:p>
            <a:pPr>
              <a:defRPr/>
            </a:pPr>
            <a:endParaRPr lang="de-DE"/>
          </a:p>
        </p:txBody>
      </p:sp>
      <p:sp>
        <p:nvSpPr>
          <p:cNvPr id="4" name="Foliennummernplatzhalter 22"/>
          <p:cNvSpPr>
            <a:spLocks noGrp="1"/>
          </p:cNvSpPr>
          <p:nvPr>
            <p:ph type="sldNum" sz="quarter" idx="12"/>
          </p:nvPr>
        </p:nvSpPr>
        <p:spPr/>
        <p:txBody>
          <a:bodyPr/>
          <a:lstStyle>
            <a:lvl1pPr>
              <a:defRPr/>
            </a:lvl1pPr>
          </a:lstStyle>
          <a:p>
            <a:pPr>
              <a:defRPr/>
            </a:pPr>
            <a:fld id="{1F00A56F-F6C6-47AB-BD99-CC01EFAA7186}" type="slidenum">
              <a:rPr lang="de-DE" altLang="de-DE"/>
              <a:pPr>
                <a:defRPr/>
              </a:pPr>
              <a:t>‹Nr.›</a:t>
            </a:fld>
            <a:endParaRPr lang="de-DE" altLang="de-DE" dirty="0"/>
          </a:p>
        </p:txBody>
      </p:sp>
    </p:spTree>
    <p:extLst>
      <p:ext uri="{BB962C8B-B14F-4D97-AF65-F5344CB8AC3E}">
        <p14:creationId xmlns:p14="http://schemas.microsoft.com/office/powerpoint/2010/main" val="2050628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lang="de-DE"/>
              <a:t>Titelmasterformat durch Klicken bearbeiten</a:t>
            </a:r>
            <a:endParaRPr lang="en-US"/>
          </a:p>
        </p:txBody>
      </p:sp>
      <p:sp>
        <p:nvSpPr>
          <p:cNvPr id="3" name="Textplatzhalter 2"/>
          <p:cNvSpPr>
            <a:spLocks noGrp="1"/>
          </p:cNvSpPr>
          <p:nvPr>
            <p:ph type="body" idx="2"/>
          </p:nvPr>
        </p:nvSpPr>
        <p:spPr>
          <a:xfrm>
            <a:off x="1135856" y="367664"/>
            <a:ext cx="2438400" cy="5943600"/>
          </a:xfrm>
        </p:spPr>
        <p:txBody>
          <a:bodyPr/>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a:r>
              <a:rPr lang="de-DE"/>
              <a:t>Textmasterformate durch Klicken bearbeiten</a:t>
            </a:r>
          </a:p>
        </p:txBody>
      </p:sp>
      <p:sp>
        <p:nvSpPr>
          <p:cNvPr id="4" name="Inhaltsplatzhalt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a:xfrm>
            <a:off x="6278563" y="6556375"/>
            <a:ext cx="2133600" cy="301625"/>
          </a:xfrm>
        </p:spPr>
        <p:txBody>
          <a:bodyPr/>
          <a:lstStyle>
            <a:lvl1pPr>
              <a:defRPr sz="900"/>
            </a:lvl1pPr>
          </a:lstStyle>
          <a:p>
            <a:pPr>
              <a:defRPr/>
            </a:pPr>
            <a:fld id="{24A6F9ED-9E70-4712-B5A7-D9D8E0EFC5FC}" type="datetimeFigureOut">
              <a:rPr lang="de-DE"/>
              <a:pPr>
                <a:defRPr/>
              </a:pPr>
              <a:t>14.08.18</a:t>
            </a:fld>
            <a:endParaRPr lang="de-DE" dirty="0"/>
          </a:p>
        </p:txBody>
      </p:sp>
      <p:sp>
        <p:nvSpPr>
          <p:cNvPr id="6" name="Fußzeilenplatzhalter 5"/>
          <p:cNvSpPr>
            <a:spLocks noGrp="1"/>
          </p:cNvSpPr>
          <p:nvPr>
            <p:ph type="ftr" sz="quarter" idx="11"/>
          </p:nvPr>
        </p:nvSpPr>
        <p:spPr>
          <a:xfrm>
            <a:off x="1135063" y="6556375"/>
            <a:ext cx="5143500" cy="301625"/>
          </a:xfrm>
        </p:spPr>
        <p:txBody>
          <a:bodyPr/>
          <a:lstStyle>
            <a:lvl1pPr>
              <a:defRPr sz="900" dirty="0"/>
            </a:lvl1pPr>
          </a:lstStyle>
          <a:p>
            <a:pPr>
              <a:defRPr/>
            </a:pPr>
            <a:endParaRPr lang="de-DE"/>
          </a:p>
        </p:txBody>
      </p:sp>
      <p:sp>
        <p:nvSpPr>
          <p:cNvPr id="7" name="Foliennummernplatzhalter 6"/>
          <p:cNvSpPr>
            <a:spLocks noGrp="1"/>
          </p:cNvSpPr>
          <p:nvPr>
            <p:ph type="sldNum" sz="quarter" idx="12"/>
          </p:nvPr>
        </p:nvSpPr>
        <p:spPr>
          <a:xfrm>
            <a:off x="8410575" y="6556375"/>
            <a:ext cx="503238" cy="301625"/>
          </a:xfrm>
        </p:spPr>
        <p:txBody>
          <a:bodyPr/>
          <a:lstStyle>
            <a:lvl1pPr>
              <a:defRPr sz="900" smtClean="0"/>
            </a:lvl1pPr>
          </a:lstStyle>
          <a:p>
            <a:pPr>
              <a:defRPr/>
            </a:pPr>
            <a:fld id="{B7201C46-8379-4815-BC66-A665C56096D9}" type="slidenum">
              <a:rPr lang="de-DE" altLang="de-DE"/>
              <a:pPr>
                <a:defRPr/>
              </a:pPr>
              <a:t>‹Nr.›</a:t>
            </a:fld>
            <a:endParaRPr lang="de-DE" altLang="de-DE" dirty="0"/>
          </a:p>
        </p:txBody>
      </p:sp>
    </p:spTree>
    <p:extLst>
      <p:ext uri="{BB962C8B-B14F-4D97-AF65-F5344CB8AC3E}">
        <p14:creationId xmlns:p14="http://schemas.microsoft.com/office/powerpoint/2010/main" val="351015087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bg>
      <p:bgPr>
        <a:gradFill rotWithShape="1">
          <a:gsLst>
            <a:gs pos="0">
              <a:srgbClr val="000000"/>
            </a:gs>
            <a:gs pos="60001">
              <a:srgbClr val="000000"/>
            </a:gs>
            <a:gs pos="100000">
              <a:srgbClr val="6C6C6C"/>
            </a:gs>
          </a:gsLst>
          <a:lin ang="5400000"/>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lang="de-DE"/>
              <a:t>Titelmasterformat durch Klicken bearbeiten</a:t>
            </a:r>
            <a:endParaRPr lang="en-US"/>
          </a:p>
        </p:txBody>
      </p:sp>
      <p:sp>
        <p:nvSpPr>
          <p:cNvPr id="3" name="Bildplatzhalter 2"/>
          <p:cNvSpPr>
            <a:spLocks noGrp="1"/>
          </p:cNvSpPr>
          <p:nvPr>
            <p:ph type="pic" idx="1"/>
          </p:nvPr>
        </p:nvSpPr>
        <p:spPr>
          <a:xfrm>
            <a:off x="1138237" y="373966"/>
            <a:ext cx="7333488" cy="5486400"/>
          </a:xfrm>
          <a:solidFill>
            <a:schemeClr val="bg2">
              <a:shade val="50000"/>
            </a:schemeClr>
          </a:solidFill>
        </p:spPr>
        <p:txBody>
          <a:bodyPr>
            <a:normAutofit/>
          </a:bodyPr>
          <a:lstStyle>
            <a:lvl1pPr marL="0" indent="0">
              <a:buNone/>
              <a:defRPr sz="3200"/>
            </a:lvl1pPr>
          </a:lstStyle>
          <a:p>
            <a:pPr lvl="0"/>
            <a:r>
              <a:rPr lang="de-DE" noProof="0" dirty="0"/>
              <a:t>Bild durch Klicken auf Symbol hinzufügen</a:t>
            </a:r>
            <a:endParaRPr lang="en-US" noProof="0" dirty="0"/>
          </a:p>
        </p:txBody>
      </p:sp>
      <p:sp>
        <p:nvSpPr>
          <p:cNvPr id="4" name="Textplatzhalt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a:r>
              <a:rPr lang="de-DE"/>
              <a:t>Textmasterformate durch Klicken bearbeiten</a:t>
            </a:r>
          </a:p>
        </p:txBody>
      </p:sp>
      <p:sp>
        <p:nvSpPr>
          <p:cNvPr id="5" name="Datumsplatzhalter 4"/>
          <p:cNvSpPr>
            <a:spLocks noGrp="1"/>
          </p:cNvSpPr>
          <p:nvPr>
            <p:ph type="dt" sz="half" idx="10"/>
          </p:nvPr>
        </p:nvSpPr>
        <p:spPr>
          <a:xfrm>
            <a:off x="6108700" y="6556375"/>
            <a:ext cx="2101850" cy="301625"/>
          </a:xfrm>
        </p:spPr>
        <p:txBody>
          <a:bodyPr/>
          <a:lstStyle>
            <a:lvl1pPr>
              <a:defRPr sz="900"/>
            </a:lvl1pPr>
          </a:lstStyle>
          <a:p>
            <a:pPr>
              <a:defRPr/>
            </a:pPr>
            <a:fld id="{F47F17D1-E64E-469E-B7BA-C7CED4CD7A47}" type="datetimeFigureOut">
              <a:rPr lang="de-DE"/>
              <a:pPr>
                <a:defRPr/>
              </a:pPr>
              <a:t>14.08.18</a:t>
            </a:fld>
            <a:endParaRPr lang="de-DE" dirty="0"/>
          </a:p>
        </p:txBody>
      </p:sp>
      <p:sp>
        <p:nvSpPr>
          <p:cNvPr id="6" name="Fußzeilenplatzhalter 5"/>
          <p:cNvSpPr>
            <a:spLocks noGrp="1"/>
          </p:cNvSpPr>
          <p:nvPr>
            <p:ph type="ftr" sz="quarter" idx="11"/>
          </p:nvPr>
        </p:nvSpPr>
        <p:spPr>
          <a:xfrm>
            <a:off x="1169988" y="6557963"/>
            <a:ext cx="4948237" cy="301625"/>
          </a:xfrm>
        </p:spPr>
        <p:txBody>
          <a:bodyPr/>
          <a:lstStyle>
            <a:lvl1pPr>
              <a:defRPr sz="900" dirty="0"/>
            </a:lvl1pPr>
          </a:lstStyle>
          <a:p>
            <a:pPr>
              <a:defRPr/>
            </a:pPr>
            <a:endParaRPr lang="de-DE"/>
          </a:p>
        </p:txBody>
      </p:sp>
      <p:sp>
        <p:nvSpPr>
          <p:cNvPr id="7" name="Foliennummernplatzhalter 6"/>
          <p:cNvSpPr>
            <a:spLocks noGrp="1"/>
          </p:cNvSpPr>
          <p:nvPr>
            <p:ph type="sldNum" sz="quarter" idx="12"/>
          </p:nvPr>
        </p:nvSpPr>
        <p:spPr>
          <a:xfrm>
            <a:off x="8216900" y="6556375"/>
            <a:ext cx="366713" cy="301625"/>
          </a:xfrm>
        </p:spPr>
        <p:txBody>
          <a:bodyPr/>
          <a:lstStyle>
            <a:lvl1pPr>
              <a:defRPr sz="900" smtClean="0"/>
            </a:lvl1pPr>
          </a:lstStyle>
          <a:p>
            <a:pPr>
              <a:defRPr/>
            </a:pPr>
            <a:fld id="{7E3C5491-2D56-4754-A835-7147E8CA190E}" type="slidenum">
              <a:rPr lang="de-DE" altLang="de-DE"/>
              <a:pPr>
                <a:defRPr/>
              </a:pPr>
              <a:t>‹Nr.›</a:t>
            </a:fld>
            <a:endParaRPr lang="de-DE" altLang="de-DE" dirty="0"/>
          </a:p>
        </p:txBody>
      </p:sp>
    </p:spTree>
    <p:extLst>
      <p:ext uri="{BB962C8B-B14F-4D97-AF65-F5344CB8AC3E}">
        <p14:creationId xmlns:p14="http://schemas.microsoft.com/office/powerpoint/2010/main" val="334858617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474747"/>
            </a:gs>
            <a:gs pos="60001">
              <a:srgbClr val="626262"/>
            </a:gs>
            <a:gs pos="100000">
              <a:srgbClr val="8C8C8C"/>
            </a:gs>
          </a:gsLst>
          <a:lin ang="5400000"/>
        </a:gradFill>
        <a:effectLst/>
      </p:bgPr>
    </p:bg>
    <p:spTree>
      <p:nvGrpSpPr>
        <p:cNvPr id="1" name=""/>
        <p:cNvGrpSpPr/>
        <p:nvPr/>
      </p:nvGrpSpPr>
      <p:grpSpPr>
        <a:xfrm>
          <a:off x="0" y="0"/>
          <a:ext cx="0" cy="0"/>
          <a:chOff x="0" y="0"/>
          <a:chExt cx="0" cy="0"/>
        </a:xfrm>
      </p:grpSpPr>
      <p:sp>
        <p:nvSpPr>
          <p:cNvPr id="11" name="Rechtwinkliges Dreieck 10"/>
          <p:cNvSpPr/>
          <p:nvPr/>
        </p:nvSpPr>
        <p:spPr>
          <a:xfrm>
            <a:off x="6350" y="14288"/>
            <a:ext cx="9131300" cy="6837362"/>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Gerade Verbindung 7"/>
          <p:cNvCxnSpPr/>
          <p:nvPr/>
        </p:nvCxnSpPr>
        <p:spPr>
          <a:xfrm>
            <a:off x="0" y="6350"/>
            <a:ext cx="9137650" cy="6845300"/>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Gerade Verbindung 8"/>
          <p:cNvCxnSpPr/>
          <p:nvPr/>
        </p:nvCxnSpPr>
        <p:spPr>
          <a:xfrm rot="10800000" flipV="1">
            <a:off x="6469063" y="4948238"/>
            <a:ext cx="2673350" cy="1900237"/>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elplatzhalter 21"/>
          <p:cNvSpPr>
            <a:spLocks noGrp="1"/>
          </p:cNvSpPr>
          <p:nvPr>
            <p:ph type="title"/>
          </p:nvPr>
        </p:nvSpPr>
        <p:spPr>
          <a:xfrm>
            <a:off x="457200" y="268288"/>
            <a:ext cx="8229600" cy="1398587"/>
          </a:xfrm>
          <a:prstGeom prst="rect">
            <a:avLst/>
          </a:prstGeom>
        </p:spPr>
        <p:txBody>
          <a:bodyPr vert="horz" anchor="ctr">
            <a:normAutofit/>
          </a:bodyPr>
          <a:lstStyle/>
          <a:p>
            <a:r>
              <a:rPr lang="de-DE"/>
              <a:t>Titelmasterformat durch Klicken bearbeiten</a:t>
            </a:r>
            <a:endParaRPr lang="en-US"/>
          </a:p>
        </p:txBody>
      </p:sp>
      <p:sp>
        <p:nvSpPr>
          <p:cNvPr id="1030" name="Textplatzhalter 12"/>
          <p:cNvSpPr>
            <a:spLocks noGrp="1"/>
          </p:cNvSpPr>
          <p:nvPr>
            <p:ph type="body" idx="1"/>
          </p:nvPr>
        </p:nvSpPr>
        <p:spPr bwMode="auto">
          <a:xfrm>
            <a:off x="457200" y="1882775"/>
            <a:ext cx="8229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a:p>
        </p:txBody>
      </p:sp>
      <p:sp>
        <p:nvSpPr>
          <p:cNvPr id="14" name="Datumsplatzhalter 13"/>
          <p:cNvSpPr>
            <a:spLocks noGrp="1"/>
          </p:cNvSpPr>
          <p:nvPr>
            <p:ph type="dt" sz="half" idx="2"/>
          </p:nvPr>
        </p:nvSpPr>
        <p:spPr>
          <a:xfrm>
            <a:off x="4791075" y="6481763"/>
            <a:ext cx="2133600" cy="301625"/>
          </a:xfrm>
          <a:prstGeom prst="rect">
            <a:avLst/>
          </a:prstGeom>
        </p:spPr>
        <p:txBody>
          <a:bodyPr vert="horz" anchor="b"/>
          <a:lstStyle>
            <a:lvl1pPr algn="l" eaLnBrk="1" fontAlgn="auto" latinLnBrk="0" hangingPunct="1">
              <a:spcBef>
                <a:spcPts val="0"/>
              </a:spcBef>
              <a:spcAft>
                <a:spcPts val="0"/>
              </a:spcAft>
              <a:defRPr kumimoji="0" sz="1000" b="0">
                <a:solidFill>
                  <a:schemeClr val="tx1"/>
                </a:solidFill>
                <a:latin typeface="+mn-lt"/>
                <a:cs typeface="+mn-cs"/>
              </a:defRPr>
            </a:lvl1pPr>
          </a:lstStyle>
          <a:p>
            <a:pPr>
              <a:defRPr/>
            </a:pPr>
            <a:fld id="{A110ACFC-4940-4B1A-98E3-F531A37F76AF}" type="datetimeFigureOut">
              <a:rPr lang="de-DE"/>
              <a:pPr>
                <a:defRPr/>
              </a:pPr>
              <a:t>14.08.18</a:t>
            </a:fld>
            <a:endParaRPr lang="de-DE" dirty="0"/>
          </a:p>
        </p:txBody>
      </p:sp>
      <p:sp>
        <p:nvSpPr>
          <p:cNvPr id="3" name="Fußzeilenplatzhalter 2"/>
          <p:cNvSpPr>
            <a:spLocks noGrp="1"/>
          </p:cNvSpPr>
          <p:nvPr>
            <p:ph type="ftr" sz="quarter" idx="3"/>
          </p:nvPr>
        </p:nvSpPr>
        <p:spPr>
          <a:xfrm>
            <a:off x="457200" y="6481763"/>
            <a:ext cx="4259263" cy="301625"/>
          </a:xfrm>
          <a:prstGeom prst="rect">
            <a:avLst/>
          </a:prstGeom>
        </p:spPr>
        <p:txBody>
          <a:bodyPr vert="horz" anchor="b"/>
          <a:lstStyle>
            <a:lvl1pPr algn="r" eaLnBrk="1" fontAlgn="auto" latinLnBrk="0" hangingPunct="1">
              <a:spcBef>
                <a:spcPts val="0"/>
              </a:spcBef>
              <a:spcAft>
                <a:spcPts val="0"/>
              </a:spcAft>
              <a:defRPr kumimoji="0" sz="1000" dirty="0">
                <a:solidFill>
                  <a:schemeClr val="tx1"/>
                </a:solidFill>
                <a:latin typeface="+mn-lt"/>
                <a:cs typeface="+mn-cs"/>
              </a:defRPr>
            </a:lvl1pPr>
          </a:lstStyle>
          <a:p>
            <a:pPr>
              <a:defRPr/>
            </a:pPr>
            <a:endParaRPr lang="de-DE"/>
          </a:p>
        </p:txBody>
      </p:sp>
      <p:sp>
        <p:nvSpPr>
          <p:cNvPr id="23" name="Foliennummernplatzhalter 22"/>
          <p:cNvSpPr>
            <a:spLocks noGrp="1"/>
          </p:cNvSpPr>
          <p:nvPr>
            <p:ph type="sldNum" sz="quarter" idx="4"/>
          </p:nvPr>
        </p:nvSpPr>
        <p:spPr>
          <a:xfrm>
            <a:off x="7589838" y="6481763"/>
            <a:ext cx="503237" cy="301625"/>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smtClean="0">
                <a:latin typeface="Century Gothic" panose="020B0502020202020204" pitchFamily="34" charset="0"/>
              </a:defRPr>
            </a:lvl1pPr>
          </a:lstStyle>
          <a:p>
            <a:pPr>
              <a:defRPr/>
            </a:pPr>
            <a:fld id="{973C5396-68DD-49C5-916E-8DC11C800852}" type="slidenum">
              <a:rPr lang="de-DE" altLang="de-DE"/>
              <a:pPr>
                <a:defRPr/>
              </a:pPr>
              <a:t>‹Nr.›</a:t>
            </a:fld>
            <a:endParaRPr lang="de-DE" altLang="de-DE" dirty="0"/>
          </a:p>
        </p:txBody>
      </p:sp>
    </p:spTree>
  </p:cSld>
  <p:clrMap bg1="dk1" tx1="lt1" bg2="dk2" tx2="lt2" accent1="accent1" accent2="accent2" accent3="accent3" accent4="accent4" accent5="accent5" accent6="accent6" hlink="hlink" folHlink="folHlink"/>
  <p:sldLayoutIdLst>
    <p:sldLayoutId id="2147483735" r:id="rId1"/>
    <p:sldLayoutId id="2147483736" r:id="rId2"/>
    <p:sldLayoutId id="2147483737" r:id="rId3"/>
    <p:sldLayoutId id="2147483730" r:id="rId4"/>
    <p:sldLayoutId id="2147483738" r:id="rId5"/>
    <p:sldLayoutId id="2147483731" r:id="rId6"/>
    <p:sldLayoutId id="2147483732" r:id="rId7"/>
    <p:sldLayoutId id="2147483739" r:id="rId8"/>
    <p:sldLayoutId id="2147483740" r:id="rId9"/>
    <p:sldLayoutId id="2147483733" r:id="rId10"/>
    <p:sldLayoutId id="2147483734" r:id="rId11"/>
  </p:sldLayoutIdLst>
  <p:txStyles>
    <p:titleStyle>
      <a:lvl1pPr marL="484188" algn="l" rtl="0" eaLnBrk="0" fontAlgn="base" hangingPunct="0">
        <a:spcBef>
          <a:spcPct val="0"/>
        </a:spcBef>
        <a:spcAft>
          <a:spcPct val="0"/>
        </a:spcAft>
        <a:defRPr sz="4200" kern="1200">
          <a:ln w="6350">
            <a:solidFill>
              <a:schemeClr val="accent1">
                <a:shade val="43000"/>
              </a:schemeClr>
            </a:solidFill>
          </a:ln>
          <a:solidFill>
            <a:srgbClr val="FF5C9C"/>
          </a:solidFill>
          <a:effectLst>
            <a:outerShdw blurRad="26000" dist="26000" dir="14500000" algn="tl" rotWithShape="0">
              <a:srgbClr val="000000">
                <a:alpha val="40000"/>
              </a:srgbClr>
            </a:outerShdw>
          </a:effectLst>
          <a:latin typeface="+mj-lt"/>
          <a:ea typeface="+mj-ea"/>
          <a:cs typeface="+mj-cs"/>
        </a:defRPr>
      </a:lvl1pPr>
      <a:lvl2pPr marL="484188" algn="l" rtl="0" eaLnBrk="0" fontAlgn="base" hangingPunct="0">
        <a:spcBef>
          <a:spcPct val="0"/>
        </a:spcBef>
        <a:spcAft>
          <a:spcPct val="0"/>
        </a:spcAft>
        <a:defRPr sz="4200">
          <a:solidFill>
            <a:srgbClr val="FF5C9C"/>
          </a:solidFill>
          <a:latin typeface="Century Gothic" pitchFamily="34" charset="0"/>
        </a:defRPr>
      </a:lvl2pPr>
      <a:lvl3pPr marL="484188" algn="l" rtl="0" eaLnBrk="0" fontAlgn="base" hangingPunct="0">
        <a:spcBef>
          <a:spcPct val="0"/>
        </a:spcBef>
        <a:spcAft>
          <a:spcPct val="0"/>
        </a:spcAft>
        <a:defRPr sz="4200">
          <a:solidFill>
            <a:srgbClr val="FF5C9C"/>
          </a:solidFill>
          <a:latin typeface="Century Gothic" pitchFamily="34" charset="0"/>
        </a:defRPr>
      </a:lvl3pPr>
      <a:lvl4pPr marL="484188" algn="l" rtl="0" eaLnBrk="0" fontAlgn="base" hangingPunct="0">
        <a:spcBef>
          <a:spcPct val="0"/>
        </a:spcBef>
        <a:spcAft>
          <a:spcPct val="0"/>
        </a:spcAft>
        <a:defRPr sz="4200">
          <a:solidFill>
            <a:srgbClr val="FF5C9C"/>
          </a:solidFill>
          <a:latin typeface="Century Gothic" pitchFamily="34" charset="0"/>
        </a:defRPr>
      </a:lvl4pPr>
      <a:lvl5pPr marL="484188" algn="l" rtl="0" eaLnBrk="0" fontAlgn="base" hangingPunct="0">
        <a:spcBef>
          <a:spcPct val="0"/>
        </a:spcBef>
        <a:spcAft>
          <a:spcPct val="0"/>
        </a:spcAft>
        <a:defRPr sz="4200">
          <a:solidFill>
            <a:srgbClr val="FF5C9C"/>
          </a:solidFill>
          <a:latin typeface="Century Gothic" pitchFamily="34" charset="0"/>
        </a:defRPr>
      </a:lvl5pPr>
      <a:lvl6pPr marL="941388" algn="l" rtl="0" fontAlgn="base">
        <a:spcBef>
          <a:spcPct val="0"/>
        </a:spcBef>
        <a:spcAft>
          <a:spcPct val="0"/>
        </a:spcAft>
        <a:defRPr sz="4200">
          <a:solidFill>
            <a:srgbClr val="FF5C9C"/>
          </a:solidFill>
          <a:latin typeface="Century Gothic" pitchFamily="34" charset="0"/>
        </a:defRPr>
      </a:lvl6pPr>
      <a:lvl7pPr marL="1398588" algn="l" rtl="0" fontAlgn="base">
        <a:spcBef>
          <a:spcPct val="0"/>
        </a:spcBef>
        <a:spcAft>
          <a:spcPct val="0"/>
        </a:spcAft>
        <a:defRPr sz="4200">
          <a:solidFill>
            <a:srgbClr val="FF5C9C"/>
          </a:solidFill>
          <a:latin typeface="Century Gothic" pitchFamily="34" charset="0"/>
        </a:defRPr>
      </a:lvl7pPr>
      <a:lvl8pPr marL="1855788" algn="l" rtl="0" fontAlgn="base">
        <a:spcBef>
          <a:spcPct val="0"/>
        </a:spcBef>
        <a:spcAft>
          <a:spcPct val="0"/>
        </a:spcAft>
        <a:defRPr sz="4200">
          <a:solidFill>
            <a:srgbClr val="FF5C9C"/>
          </a:solidFill>
          <a:latin typeface="Century Gothic" pitchFamily="34" charset="0"/>
        </a:defRPr>
      </a:lvl8pPr>
      <a:lvl9pPr marL="2312988" algn="l" rtl="0" fontAlgn="base">
        <a:spcBef>
          <a:spcPct val="0"/>
        </a:spcBef>
        <a:spcAft>
          <a:spcPct val="0"/>
        </a:spcAft>
        <a:defRPr sz="4200">
          <a:solidFill>
            <a:srgbClr val="FF5C9C"/>
          </a:solidFill>
          <a:latin typeface="Century Gothic" pitchFamily="34" charset="0"/>
        </a:defRPr>
      </a:lvl9pPr>
    </p:titleStyle>
    <p:bodyStyle>
      <a:lvl1pPr marL="447675" indent="-382588" algn="l" rtl="0" eaLnBrk="0" fontAlgn="base" hangingPunct="0">
        <a:spcBef>
          <a:spcPct val="20000"/>
        </a:spcBef>
        <a:spcAft>
          <a:spcPct val="0"/>
        </a:spcAft>
        <a:buClr>
          <a:schemeClr val="accent1"/>
        </a:buClr>
        <a:buSzPct val="80000"/>
        <a:buFont typeface="Wingdings 2" panose="05020102010507070707" pitchFamily="18" charset="2"/>
        <a:buChar char=""/>
        <a:defRPr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anose="020B0604030504040204" pitchFamily="34" charset="0"/>
        <a:buChar char="›"/>
        <a:defRPr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anose="05020102010507070707" pitchFamily="18" charset="2"/>
        <a:buChar char=""/>
        <a:defRPr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anose="05020102010507070707" pitchFamily="18" charset="2"/>
        <a:buChar char=""/>
        <a:defRPr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FF90B2"/>
        </a:buClr>
        <a:buFont typeface="Wingdings 2" panose="05020102010507070707" pitchFamily="18" charset="2"/>
        <a:buChar char=""/>
        <a:defRPr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jpeg"/><Relationship Id="rId3" Type="http://schemas.openxmlformats.org/officeDocument/2006/relationships/image" Target="../media/image3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hyperlink" Target="http://www.gewaltenteilung.de/wp-content/uploads/2014/05/parteienherrschaftblau.jpg" TargetMode="External"/><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hyperlink" Target="http://www.gewaltenteilung.d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 Id="rId3" Type="http://schemas.openxmlformats.org/officeDocument/2006/relationships/image" Target="../media/image4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youtu.be/ujUWiDOsce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jpeg"/><Relationship Id="rId3"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hyperlink" Target="https://www.ecogood.org/" TargetMode="External"/><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6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openxmlformats.org/officeDocument/2006/relationships/image" Target="../media/image6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netzwerk-zukunft.de/tl_files/netzwerk-zukunft/images/zukuenfte/zuk53-54-titel_opt.jpg" TargetMode="External"/><Relationship Id="rId3" Type="http://schemas.openxmlformats.org/officeDocument/2006/relationships/image" Target="../media/image7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png"/><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 Id="rId3" Type="http://schemas.openxmlformats.org/officeDocument/2006/relationships/image" Target="../media/image7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7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deutschland-neu-starten.de/%23home" TargetMode="External"/><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hyperlink" Target="http://www.deutschland-neu-starten.de/index.php/karte-der-demokratie"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itiative-verfassungskonvent.de/index.php" TargetMode="External"/><Relationship Id="rId3" Type="http://schemas.openxmlformats.org/officeDocument/2006/relationships/image" Target="../media/image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visionsofpolitics.de/"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 Id="rId3" Type="http://schemas.openxmlformats.org/officeDocument/2006/relationships/image" Target="../media/image9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9" Type="http://schemas.openxmlformats.org/officeDocument/2006/relationships/image" Target="../media/image9.jpeg"/><Relationship Id="rId20" Type="http://schemas.openxmlformats.org/officeDocument/2006/relationships/image" Target="../media/image20.jpeg"/><Relationship Id="rId21" Type="http://schemas.openxmlformats.org/officeDocument/2006/relationships/image" Target="../media/image21.jpeg"/><Relationship Id="rId22" Type="http://schemas.openxmlformats.org/officeDocument/2006/relationships/image" Target="../media/image22.jpeg"/><Relationship Id="rId23" Type="http://schemas.openxmlformats.org/officeDocument/2006/relationships/image" Target="../media/image23.jpeg"/><Relationship Id="rId24" Type="http://schemas.openxmlformats.org/officeDocument/2006/relationships/image" Target="../media/image24.jpeg"/><Relationship Id="rId25" Type="http://schemas.openxmlformats.org/officeDocument/2006/relationships/image" Target="../media/image25.jpeg"/><Relationship Id="rId26" Type="http://schemas.openxmlformats.org/officeDocument/2006/relationships/image" Target="../media/image26.png"/><Relationship Id="rId27" Type="http://schemas.openxmlformats.org/officeDocument/2006/relationships/image" Target="../media/image27.png"/><Relationship Id="rId10" Type="http://schemas.openxmlformats.org/officeDocument/2006/relationships/image" Target="../media/image10.jpeg"/><Relationship Id="rId11" Type="http://schemas.openxmlformats.org/officeDocument/2006/relationships/image" Target="../media/image11.jpeg"/><Relationship Id="rId12" Type="http://schemas.openxmlformats.org/officeDocument/2006/relationships/image" Target="../media/image12.jpeg"/><Relationship Id="rId13" Type="http://schemas.openxmlformats.org/officeDocument/2006/relationships/image" Target="../media/image13.jpeg"/><Relationship Id="rId14" Type="http://schemas.openxmlformats.org/officeDocument/2006/relationships/image" Target="../media/image14.jpeg"/><Relationship Id="rId15" Type="http://schemas.openxmlformats.org/officeDocument/2006/relationships/image" Target="../media/image15.jpeg"/><Relationship Id="rId16" Type="http://schemas.openxmlformats.org/officeDocument/2006/relationships/image" Target="../media/image16.jpeg"/><Relationship Id="rId17" Type="http://schemas.openxmlformats.org/officeDocument/2006/relationships/image" Target="../media/image17.jpeg"/><Relationship Id="rId18" Type="http://schemas.openxmlformats.org/officeDocument/2006/relationships/image" Target="../media/image18.jpeg"/><Relationship Id="rId19"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8"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11188" y="620713"/>
            <a:ext cx="7772400" cy="1470025"/>
          </a:xfrm>
        </p:spPr>
        <p:txBody>
          <a:bodyPr>
            <a:normAutofit fontScale="90000"/>
          </a:bodyPr>
          <a:lstStyle/>
          <a:p>
            <a:pPr eaLnBrk="1" hangingPunct="1">
              <a:lnSpc>
                <a:spcPct val="115000"/>
              </a:lnSpc>
              <a:spcAft>
                <a:spcPts val="1000"/>
              </a:spcAft>
              <a:defRPr/>
            </a:pPr>
            <a:r>
              <a:rPr lang="en-US" dirty="0">
                <a:latin typeface="Calibri"/>
                <a:ea typeface="Calibri"/>
                <a:cs typeface="Times New Roman"/>
              </a:rPr>
              <a:t/>
            </a:r>
            <a:br>
              <a:rPr lang="en-US" dirty="0">
                <a:latin typeface="Calibri"/>
                <a:ea typeface="Calibri"/>
                <a:cs typeface="Times New Roman"/>
              </a:rPr>
            </a:br>
            <a:endParaRPr lang="de-DE" dirty="0">
              <a:solidFill>
                <a:schemeClr val="accent1">
                  <a:tint val="83000"/>
                  <a:satMod val="150000"/>
                </a:schemeClr>
              </a:solidFill>
            </a:endParaRPr>
          </a:p>
        </p:txBody>
      </p:sp>
      <p:sp>
        <p:nvSpPr>
          <p:cNvPr id="3" name="Untertitel 2"/>
          <p:cNvSpPr>
            <a:spLocks noGrp="1"/>
          </p:cNvSpPr>
          <p:nvPr>
            <p:ph type="subTitle" idx="1"/>
          </p:nvPr>
        </p:nvSpPr>
        <p:spPr>
          <a:xfrm>
            <a:off x="1259632" y="3068960"/>
            <a:ext cx="6400800" cy="3168352"/>
          </a:xfrm>
          <a:ln>
            <a:miter lim="800000"/>
            <a:headEnd/>
            <a:tailEnd/>
          </a:ln>
          <a:extLst/>
        </p:spPr>
        <p:txBody>
          <a:bodyPr>
            <a:normAutofit lnSpcReduction="10000"/>
          </a:bodyPr>
          <a:lstStyle/>
          <a:p>
            <a:pPr eaLnBrk="1" fontAlgn="auto" hangingPunct="1">
              <a:spcAft>
                <a:spcPts val="0"/>
              </a:spcAft>
              <a:buFont typeface="Wingdings 2"/>
              <a:buNone/>
              <a:defRPr/>
            </a:pPr>
            <a:r>
              <a:rPr lang="de-DE" dirty="0"/>
              <a:t>E.F. Schumacher Gesellschaft</a:t>
            </a:r>
          </a:p>
          <a:p>
            <a:pPr eaLnBrk="1" fontAlgn="auto" hangingPunct="1">
              <a:spcAft>
                <a:spcPts val="0"/>
              </a:spcAft>
              <a:buFont typeface="Wingdings 2"/>
              <a:buNone/>
              <a:defRPr/>
            </a:pPr>
            <a:r>
              <a:rPr lang="de-DE" dirty="0"/>
              <a:t>für politische Ökologie e.V.</a:t>
            </a:r>
          </a:p>
          <a:p>
            <a:pPr eaLnBrk="1" fontAlgn="auto" hangingPunct="1">
              <a:spcAft>
                <a:spcPts val="0"/>
              </a:spcAft>
              <a:buFont typeface="Wingdings 2"/>
              <a:buNone/>
              <a:defRPr/>
            </a:pPr>
            <a:r>
              <a:rPr lang="de-DE" dirty="0"/>
              <a:t>20. Februar 2017</a:t>
            </a:r>
          </a:p>
          <a:p>
            <a:pPr eaLnBrk="1" fontAlgn="auto" hangingPunct="1">
              <a:spcAft>
                <a:spcPts val="0"/>
              </a:spcAft>
              <a:buFont typeface="Wingdings 2"/>
              <a:buNone/>
              <a:defRPr/>
            </a:pPr>
            <a:r>
              <a:rPr lang="de-DE" dirty="0"/>
              <a:t>München</a:t>
            </a:r>
          </a:p>
          <a:p>
            <a:pPr eaLnBrk="1" fontAlgn="auto" hangingPunct="1">
              <a:spcAft>
                <a:spcPts val="0"/>
              </a:spcAft>
              <a:buFont typeface="Wingdings 2"/>
              <a:buNone/>
              <a:defRPr/>
            </a:pPr>
            <a:r>
              <a:rPr lang="de-DE" dirty="0"/>
              <a:t>Seidlvilla</a:t>
            </a:r>
          </a:p>
          <a:p>
            <a:pPr eaLnBrk="1" fontAlgn="auto" hangingPunct="1">
              <a:spcAft>
                <a:spcPts val="0"/>
              </a:spcAft>
              <a:buFont typeface="Wingdings 2"/>
              <a:buNone/>
              <a:defRPr/>
            </a:pPr>
            <a:r>
              <a:rPr lang="de-DE" sz="2800" b="1" dirty="0"/>
              <a:t>»</a:t>
            </a:r>
            <a:r>
              <a:rPr lang="de-DE" sz="2800" b="1" i="1" dirty="0"/>
              <a:t>Verfassung im Dornröschenschlaf </a:t>
            </a:r>
          </a:p>
          <a:p>
            <a:pPr eaLnBrk="1" fontAlgn="auto" hangingPunct="1">
              <a:spcAft>
                <a:spcPts val="0"/>
              </a:spcAft>
              <a:buFont typeface="Wingdings 2"/>
              <a:buNone/>
              <a:defRPr/>
            </a:pPr>
            <a:r>
              <a:rPr lang="mr-IN" sz="2800" b="1" dirty="0"/>
              <a:t>–</a:t>
            </a:r>
            <a:r>
              <a:rPr lang="de-DE" sz="2800" b="1" i="1" dirty="0"/>
              <a:t> wo bleiben die Prinzen</a:t>
            </a:r>
            <a:r>
              <a:rPr lang="de-DE" sz="2800" b="1" dirty="0"/>
              <a:t>?«</a:t>
            </a:r>
          </a:p>
        </p:txBody>
      </p:sp>
      <p:pic>
        <p:nvPicPr>
          <p:cNvPr id="81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088" y="404813"/>
            <a:ext cx="7178675" cy="20161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8294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Joachim Sikora\Pictures\Eigene Scans\2009-12 (Dez)\Scannen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746677"/>
            <a:ext cx="3709739" cy="5777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5148064" y="611949"/>
            <a:ext cx="2952750" cy="1200150"/>
          </a:xfrm>
          <a:prstGeom prst="rect">
            <a:avLst/>
          </a:prstGeom>
          <a:noFill/>
        </p:spPr>
        <p:txBody>
          <a:bodyPr>
            <a:spAutoFit/>
          </a:bodyPr>
          <a:lstStyle/>
          <a:p>
            <a:pPr eaLnBrk="1" hangingPunct="1">
              <a:defRPr/>
            </a:pPr>
            <a:r>
              <a:rPr lang="de-DE" sz="2400" dirty="0"/>
              <a:t>Nur zwei Beispiele:</a:t>
            </a:r>
          </a:p>
          <a:p>
            <a:pPr marL="285750" indent="-285750" eaLnBrk="1" hangingPunct="1">
              <a:buFontTx/>
              <a:buChar char="-"/>
              <a:defRPr/>
            </a:pPr>
            <a:r>
              <a:rPr lang="de-DE" sz="2400" dirty="0"/>
              <a:t>Wirtschaftssystem</a:t>
            </a:r>
          </a:p>
          <a:p>
            <a:pPr marL="285750" indent="-285750" eaLnBrk="1" hangingPunct="1">
              <a:buFontTx/>
              <a:buChar char="-"/>
              <a:defRPr/>
            </a:pPr>
            <a:r>
              <a:rPr lang="de-DE" sz="2400" dirty="0"/>
              <a:t>Sozialsystem</a:t>
            </a:r>
          </a:p>
        </p:txBody>
      </p:sp>
      <p:pic>
        <p:nvPicPr>
          <p:cNvPr id="1025" name="Picture 1" descr="https://images-na.ssl-images-amazon.com/images/I/41OJSInmaCL._SX350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702" y="1998345"/>
            <a:ext cx="3352800" cy="4752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www.dadalos-d.org/deutsch/demokratie/demokratie/grundkurs2/neuzeit/Lock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549275"/>
            <a:ext cx="4356100" cy="599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http://www.dadalos-d.org/demokratie_verstehen/images/Montesquie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57150"/>
            <a:ext cx="4105275"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970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 to="" calcmode="lin" valueType="num">
                                      <p:cBhvr>
                                        <p:cTn id="7" dur="1" fill="hold"/>
                                        <p:tgtEl>
                                          <p:spTgt spid="1843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 to="" calcmode="lin" valueType="num">
                                      <p:cBhvr>
                                        <p:cTn id="12" dur="1" fill="hold"/>
                                        <p:tgtEl>
                                          <p:spTgt spid="1843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https://images-na.ssl-images-amazon.com/images/I/41GffJpO1KL._SX30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65175"/>
            <a:ext cx="29146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feld 3"/>
          <p:cNvSpPr txBox="1">
            <a:spLocks noChangeArrowheads="1"/>
          </p:cNvSpPr>
          <p:nvPr/>
        </p:nvSpPr>
        <p:spPr bwMode="auto">
          <a:xfrm>
            <a:off x="4427538" y="476250"/>
            <a:ext cx="3600450"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a:t>„Die Staatsgewalt erscheint ratlos, der Rechtsstaat verzichtet auf die Durchsetzung des geltenden Rechts, Regierung und Exekutive treffen ihre Entscheidungen am Gesetzgeber vorbei, staatsfinanzierte Medien üben sich in Hofberichterstattung,</a:t>
            </a:r>
          </a:p>
          <a:p>
            <a:pPr eaLnBrk="1" hangingPunct="1"/>
            <a:r>
              <a:rPr lang="de-DE" altLang="en-US"/>
              <a:t>Das Volk wird stummer Zeuge der Erosion seiner kollektiven Identität.</a:t>
            </a:r>
          </a:p>
          <a:p>
            <a:pPr eaLnBrk="1" hangingPunct="1"/>
            <a:r>
              <a:rPr lang="de-DE" altLang="en-US"/>
              <a:t>Was folgt, ist Verunsicherung,</a:t>
            </a:r>
          </a:p>
          <a:p>
            <a:pPr eaLnBrk="1" hangingPunct="1"/>
            <a:r>
              <a:rPr lang="de-DE" altLang="en-US"/>
              <a:t>Was droht, ist wachsende Radikalisierung,</a:t>
            </a:r>
          </a:p>
          <a:p>
            <a:pPr eaLnBrk="1" hangingPunct="1"/>
            <a:r>
              <a:rPr lang="de-DE" altLang="en-US"/>
              <a:t>Was Not tut, ist das Aufzeigen</a:t>
            </a:r>
          </a:p>
          <a:p>
            <a:pPr eaLnBrk="1" hangingPunct="1"/>
            <a:r>
              <a:rPr lang="de-DE" altLang="en-US"/>
              <a:t>Orientierung stiftender Perspektiven.“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309528" y="-3122083"/>
            <a:ext cx="8735642" cy="9818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endParaRPr lang="en-US" altLang="de-DE" sz="1600" b="1" dirty="0">
              <a:hlinkClick r:id="rId2"/>
            </a:endParaRPr>
          </a:p>
          <a:p>
            <a:pPr algn="ctr"/>
            <a:r>
              <a:rPr lang="de-DE" altLang="de-DE" sz="1600" b="1" dirty="0">
                <a:hlinkClick r:id="rId2"/>
              </a:rPr>
              <a:t>gewaltenteilung.de</a:t>
            </a:r>
            <a:endParaRPr lang="de-DE" altLang="de-DE" sz="1600" b="1" dirty="0"/>
          </a:p>
          <a:p>
            <a:pPr algn="ctr"/>
            <a:endParaRPr lang="de-DE" altLang="de-DE" sz="1200" b="1" dirty="0"/>
          </a:p>
          <a:p>
            <a:pPr algn="ctr"/>
            <a:r>
              <a:rPr lang="de-DE" altLang="de-DE" sz="1200" b="1" dirty="0"/>
              <a:t>Über Sinn und Funktionsweisen eines Betriebssystems für Staaten</a:t>
            </a:r>
          </a:p>
          <a:p>
            <a:pPr algn="ctr"/>
            <a:r>
              <a:rPr lang="de-DE" altLang="de-DE" sz="1200" i="1" dirty="0">
                <a:latin typeface="Tahoma" panose="020B0604030504040204" pitchFamily="34" charset="0"/>
              </a:rPr>
              <a:t>Beispiel</a:t>
            </a:r>
            <a:r>
              <a:rPr lang="de-DE" altLang="de-DE" sz="1200" dirty="0"/>
              <a:t> </a:t>
            </a:r>
            <a:r>
              <a:rPr lang="de-DE" altLang="de-DE" sz="1200" dirty="0">
                <a:latin typeface="Tahoma" panose="020B0604030504040204" pitchFamily="34" charset="0"/>
              </a:rPr>
              <a:t> Deutschland in Bund und L</a:t>
            </a:r>
            <a:r>
              <a:rPr lang="de-DE" altLang="de-DE" sz="1200" dirty="0"/>
              <a:t>ä</a:t>
            </a:r>
            <a:r>
              <a:rPr lang="de-DE" altLang="de-DE" sz="1200" dirty="0">
                <a:latin typeface="Tahoma" panose="020B0604030504040204" pitchFamily="34" charset="0"/>
              </a:rPr>
              <a:t>ndern:</a:t>
            </a:r>
            <a:endParaRPr lang="de-DE" altLang="de-DE" sz="1200" dirty="0"/>
          </a:p>
          <a:p>
            <a:pPr algn="ctr"/>
            <a:r>
              <a:rPr lang="de-DE" altLang="de-DE" sz="1200" dirty="0"/>
              <a:t> </a:t>
            </a:r>
          </a:p>
          <a:p>
            <a:pPr algn="ctr"/>
            <a:r>
              <a:rPr lang="de-DE" altLang="de-DE" sz="1200" dirty="0">
                <a:latin typeface="Tahoma" panose="020B0604030504040204" pitchFamily="34" charset="0"/>
              </a:rPr>
              <a:t>Eine politische Partei (oder Parteienkoalition) stellt die Mehrheit der Abgeordneten und beherrscht das Parlament.</a:t>
            </a:r>
            <a:endParaRPr lang="de-DE" altLang="de-DE" sz="1200" dirty="0"/>
          </a:p>
          <a:p>
            <a:pPr algn="ctr"/>
            <a:r>
              <a:rPr lang="de-DE" altLang="de-DE" sz="1200" dirty="0">
                <a:latin typeface="Tahoma" panose="020B0604030504040204" pitchFamily="34" charset="0"/>
              </a:rPr>
              <a:t>Dieselbe politische Partei (oder Parteienkoalition) stellt die Regierung und beherrscht die Exekutive.</a:t>
            </a:r>
            <a:endParaRPr lang="de-DE" altLang="de-DE" sz="1200" dirty="0"/>
          </a:p>
          <a:p>
            <a:pPr algn="ctr"/>
            <a:r>
              <a:rPr lang="de-DE" altLang="de-DE" sz="1200" dirty="0">
                <a:latin typeface="Tahoma" panose="020B0604030504040204" pitchFamily="34" charset="0"/>
              </a:rPr>
              <a:t>Der Justizapparat untersteht der Regierung.</a:t>
            </a:r>
            <a:endParaRPr lang="de-DE" altLang="de-DE" sz="1200" dirty="0"/>
          </a:p>
          <a:p>
            <a:pPr algn="ctr"/>
            <a:r>
              <a:rPr lang="de-DE" altLang="de-DE" dirty="0"/>
              <a:t> </a:t>
            </a:r>
          </a:p>
          <a:p>
            <a:pPr algn="ctr"/>
            <a:r>
              <a:rPr lang="de-DE" altLang="de-DE" dirty="0">
                <a:hlinkClick r:id="rId3"/>
              </a:rPr>
              <a:t>  </a:t>
            </a:r>
            <a:endParaRPr lang="de-DE" altLang="de-DE" sz="28700" dirty="0"/>
          </a:p>
        </p:txBody>
      </p:sp>
      <p:pic>
        <p:nvPicPr>
          <p:cNvPr id="15363" name="Picture 2" descr="parteienherrschaftblau">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2276475"/>
            <a:ext cx="59039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Projekte\KSI-Globalisierung\Bilder\GW09-verl.jpg"/>
          <p:cNvPicPr>
            <a:picLocks noChangeAspect="1" noChangeArrowheads="1"/>
          </p:cNvPicPr>
          <p:nvPr/>
        </p:nvPicPr>
        <p:blipFill>
          <a:blip r:embed="rId2">
            <a:extLst>
              <a:ext uri="{28A0092B-C50C-407E-A947-70E740481C1C}">
                <a14:useLocalDpi xmlns:a14="http://schemas.microsoft.com/office/drawing/2010/main" val="0"/>
              </a:ext>
            </a:extLst>
          </a:blip>
          <a:srcRect l="9000" t="11713" b="8987"/>
          <a:stretch>
            <a:fillRect/>
          </a:stretch>
        </p:blipFill>
        <p:spPr bwMode="auto">
          <a:xfrm>
            <a:off x="0" y="304800"/>
            <a:ext cx="5257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1"/>
          <p:cNvSpPr>
            <a:spLocks noChangeArrowheads="1"/>
          </p:cNvSpPr>
          <p:nvPr/>
        </p:nvSpPr>
        <p:spPr bwMode="auto">
          <a:xfrm>
            <a:off x="5675313" y="1009650"/>
            <a:ext cx="96837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de-DE" altLang="de-DE" sz="1200" b="1"/>
          </a:p>
          <a:p>
            <a:r>
              <a:rPr lang="de-DE" altLang="de-DE" sz="800"/>
              <a:t>  </a:t>
            </a:r>
            <a:r>
              <a:rPr lang="de-DE" altLang="de-DE" sz="20400"/>
              <a:t> </a:t>
            </a:r>
            <a:endParaRPr lang="de-DE" altLang="de-DE"/>
          </a:p>
        </p:txBody>
      </p:sp>
      <p:pic>
        <p:nvPicPr>
          <p:cNvPr id="16388" name="Picture 2" descr="STERN Heft 50 /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620713"/>
            <a:ext cx="4189413"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0-#ppt_w/2"/>
                                          </p:val>
                                        </p:tav>
                                        <p:tav tm="100000">
                                          <p:val>
                                            <p:strVal val="#ppt_x"/>
                                          </p:val>
                                        </p:tav>
                                      </p:tavLst>
                                    </p:anim>
                                    <p:anim calcmode="lin" valueType="num">
                                      <p:cBhvr additive="base">
                                        <p:cTn id="8" dur="3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791750" y="1034815"/>
            <a:ext cx="2990850" cy="4762500"/>
          </a:xfrm>
          <a:prstGeom prst="rect">
            <a:avLst/>
          </a:prstGeom>
        </p:spPr>
      </p:pic>
      <p:pic>
        <p:nvPicPr>
          <p:cNvPr id="10" name="Grafik 9"/>
          <p:cNvPicPr>
            <a:picLocks noChangeAspect="1"/>
          </p:cNvPicPr>
          <p:nvPr/>
        </p:nvPicPr>
        <p:blipFill>
          <a:blip r:embed="rId3"/>
          <a:stretch>
            <a:fillRect/>
          </a:stretch>
        </p:blipFill>
        <p:spPr>
          <a:xfrm>
            <a:off x="4771143" y="1034815"/>
            <a:ext cx="2981325" cy="4762500"/>
          </a:xfrm>
          <a:prstGeom prst="rect">
            <a:avLst/>
          </a:prstGeom>
        </p:spPr>
      </p:pic>
    </p:spTree>
    <p:extLst>
      <p:ext uri="{BB962C8B-B14F-4D97-AF65-F5344CB8AC3E}">
        <p14:creationId xmlns:p14="http://schemas.microsoft.com/office/powerpoint/2010/main" val="1362239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Grafi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34975"/>
            <a:ext cx="39814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feld 2"/>
          <p:cNvSpPr txBox="1">
            <a:spLocks noChangeArrowheads="1"/>
          </p:cNvSpPr>
          <p:nvPr/>
        </p:nvSpPr>
        <p:spPr bwMode="auto">
          <a:xfrm>
            <a:off x="4356100" y="198438"/>
            <a:ext cx="4464050" cy="649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1600"/>
              <a:t>Der erste umfassende Report über die Machtverhältnisse im globalen Kapitalismus</a:t>
            </a:r>
            <a:br>
              <a:rPr lang="de-DE" altLang="en-US" sz="1600"/>
            </a:br>
            <a:r>
              <a:rPr lang="de-DE" altLang="en-US" sz="1600"/>
              <a:t/>
            </a:r>
            <a:br>
              <a:rPr lang="de-DE" altLang="en-US" sz="1600"/>
            </a:br>
            <a:r>
              <a:rPr lang="de-DE" altLang="en-US" sz="1600"/>
              <a:t>Sie heißen Larry Fink, Stephen Schwarzman oder Abdullah bin Mohammed bin Saud Al-Thani. Mit ihren Billionen schweren Fonds legen Blackrock, Blackstone oder Qatar Investment mehr Geld an als Deutschland erwirtschaftet. Sie dominieren längst die zentralen Felder der Weltwirtschaft und konzentrieren Geld und Einfluss wie nie zuvor. Doch wer sie wirklich sind und welche Ziele sie verfolgen, wusste bisher niemand.</a:t>
            </a:r>
            <a:br>
              <a:rPr lang="de-DE" altLang="en-US" sz="1600"/>
            </a:br>
            <a:r>
              <a:rPr lang="de-DE" altLang="en-US" sz="1600"/>
              <a:t>Die 200 mächtigsten Akteure des Weltfinanzwesens, die hier im Porträt vorgestellt werden, versammeln zusammen mehr als 40 Billionen US-Dollar – das sind 60 Prozent des Buttoinlandsprodukts der Welt oder fast das Dreifache der Wirtschaftsleistung der EU. </a:t>
            </a:r>
            <a:br>
              <a:rPr lang="de-DE" altLang="en-US" sz="1600"/>
            </a:br>
            <a:r>
              <a:rPr lang="de-DE" altLang="en-US" sz="1600"/>
              <a:t>Das Gesamtbild dieses neuen Kapitalismus ist bedrohlich: Denn die nächste große Krise wird vom »grauen« Kapitalmarkt und den »Schattenbanken« ausgehen, die in der Gier nach Renditen ungeregelt und ungezügelt wachsen.</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2"/>
          <a:stretch>
            <a:fillRect/>
          </a:stretch>
        </p:blipFill>
        <p:spPr>
          <a:xfrm>
            <a:off x="611560" y="0"/>
            <a:ext cx="7848871" cy="6858000"/>
          </a:xfrm>
          <a:prstGeom prst="rect">
            <a:avLst/>
          </a:prstGeom>
        </p:spPr>
      </p:pic>
    </p:spTree>
    <p:extLst>
      <p:ext uri="{BB962C8B-B14F-4D97-AF65-F5344CB8AC3E}">
        <p14:creationId xmlns:p14="http://schemas.microsoft.com/office/powerpoint/2010/main" val="18486869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Fußzeilenplatzhalter 3"/>
          <p:cNvSpPr>
            <a:spLocks noGrp="1"/>
          </p:cNvSpPr>
          <p:nvPr>
            <p:ph type="ftr" sz="quarter" idx="10"/>
          </p:nvPr>
        </p:nvSpPr>
        <p:spPr>
          <a:xfrm>
            <a:off x="685800" y="6692900"/>
            <a:ext cx="8458200" cy="492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altLang="de-DE" sz="1000">
                <a:solidFill>
                  <a:schemeClr val="bg2"/>
                </a:solidFill>
              </a:rPr>
              <a:t>Dr. Hans Jochen Gscheidmeyer (Vortrag Schumacher-Gesellschaft München, 20.FEB 2017)</a:t>
            </a:r>
          </a:p>
        </p:txBody>
      </p:sp>
      <p:pic>
        <p:nvPicPr>
          <p:cNvPr id="16386" name="Bild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20713"/>
            <a:ext cx="8320087"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64202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5131837"/>
          </a:xfrm>
          <a:prstGeom prst="rect">
            <a:avLst/>
          </a:prstGeom>
        </p:spPr>
      </p:pic>
      <p:sp>
        <p:nvSpPr>
          <p:cNvPr id="3" name="Textfeld 2"/>
          <p:cNvSpPr txBox="1"/>
          <p:nvPr/>
        </p:nvSpPr>
        <p:spPr>
          <a:xfrm>
            <a:off x="467544" y="5949280"/>
            <a:ext cx="8352928" cy="369332"/>
          </a:xfrm>
          <a:prstGeom prst="rect">
            <a:avLst/>
          </a:prstGeom>
          <a:noFill/>
        </p:spPr>
        <p:txBody>
          <a:bodyPr wrap="square" rtlCol="0">
            <a:spAutoFit/>
          </a:bodyPr>
          <a:lstStyle/>
          <a:p>
            <a:r>
              <a:rPr lang="de-DE" dirty="0"/>
              <a:t>CICERO: „Willkommen in der postfaktischen Welt“ </a:t>
            </a:r>
          </a:p>
        </p:txBody>
      </p:sp>
    </p:spTree>
    <p:extLst>
      <p:ext uri="{BB962C8B-B14F-4D97-AF65-F5344CB8AC3E}">
        <p14:creationId xmlns:p14="http://schemas.microsoft.com/office/powerpoint/2010/main" val="26035541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smtClean="0"/>
              <a:t>Verfassung als Begriff </a:t>
            </a:r>
            <a:br>
              <a:rPr lang="de-DE" dirty="0" smtClean="0"/>
            </a:br>
            <a:r>
              <a:rPr lang="de-DE" sz="2800" dirty="0" smtClean="0"/>
              <a:t>«Die </a:t>
            </a:r>
            <a:r>
              <a:rPr lang="de-DE" sz="2800" dirty="0"/>
              <a:t>Z</a:t>
            </a:r>
            <a:r>
              <a:rPr lang="de-DE" sz="2800" dirty="0" smtClean="0"/>
              <a:t>ukunft der Verfassung» </a:t>
            </a:r>
            <a:r>
              <a:rPr lang="de-DE" sz="2400" dirty="0" smtClean="0"/>
              <a:t>(Dieter Grimm)</a:t>
            </a:r>
            <a:endParaRPr lang="de-DE" sz="2400" dirty="0"/>
          </a:p>
        </p:txBody>
      </p:sp>
      <p:sp>
        <p:nvSpPr>
          <p:cNvPr id="3" name="Inhaltsplatzhalter 2"/>
          <p:cNvSpPr>
            <a:spLocks noGrp="1"/>
          </p:cNvSpPr>
          <p:nvPr>
            <p:ph idx="1"/>
          </p:nvPr>
        </p:nvSpPr>
        <p:spPr>
          <a:xfrm>
            <a:off x="251520" y="1882808"/>
            <a:ext cx="8640960" cy="4572000"/>
          </a:xfrm>
        </p:spPr>
        <p:txBody>
          <a:bodyPr/>
          <a:lstStyle/>
          <a:p>
            <a:pPr marL="65087" indent="0">
              <a:buNone/>
            </a:pPr>
            <a:endParaRPr lang="de-DE" dirty="0" smtClean="0"/>
          </a:p>
          <a:p>
            <a:r>
              <a:rPr lang="de-DE" dirty="0" smtClean="0"/>
              <a:t>«Verfassung» </a:t>
            </a:r>
            <a:r>
              <a:rPr lang="de-DE" dirty="0"/>
              <a:t>(</a:t>
            </a:r>
            <a:r>
              <a:rPr lang="de-DE" dirty="0" smtClean="0"/>
              <a:t>Konstitution) bezog sich ursprünglich empirisch-deskriptiv auf alles, was zum Zustand eines Landes gehörte.  </a:t>
            </a:r>
            <a:r>
              <a:rPr lang="de-DE" dirty="0" smtClean="0">
                <a:solidFill>
                  <a:srgbClr val="FFD7E8"/>
                </a:solidFill>
              </a:rPr>
              <a:t>(Meist </a:t>
            </a:r>
            <a:r>
              <a:rPr lang="de-DE" dirty="0">
                <a:solidFill>
                  <a:srgbClr val="FFD7E8"/>
                </a:solidFill>
              </a:rPr>
              <a:t>«</a:t>
            </a:r>
            <a:r>
              <a:rPr lang="de-DE" dirty="0" smtClean="0">
                <a:solidFill>
                  <a:srgbClr val="FFD7E8"/>
                </a:solidFill>
              </a:rPr>
              <a:t>gottgegeben» und monarchisch.)</a:t>
            </a:r>
          </a:p>
          <a:p>
            <a:endParaRPr lang="de-DE" dirty="0">
              <a:solidFill>
                <a:srgbClr val="FFD7E8"/>
              </a:solidFill>
            </a:endParaRPr>
          </a:p>
          <a:p>
            <a:r>
              <a:rPr lang="de-DE" dirty="0" smtClean="0"/>
              <a:t>Erst mit den Revolutionen des 18.Jhdts. in Nordamerika u. Frankreich vollzog sich der </a:t>
            </a:r>
            <a:r>
              <a:rPr lang="de-DE" sz="3200" dirty="0" smtClean="0"/>
              <a:t>Übergang vom </a:t>
            </a:r>
            <a:r>
              <a:rPr lang="de-DE" sz="3200" dirty="0" smtClean="0">
                <a:solidFill>
                  <a:schemeClr val="accent2">
                    <a:lumMod val="20000"/>
                    <a:lumOff val="80000"/>
                  </a:schemeClr>
                </a:solidFill>
              </a:rPr>
              <a:t>Seins- zum </a:t>
            </a:r>
            <a:r>
              <a:rPr lang="de-DE" sz="3200" dirty="0" err="1" smtClean="0">
                <a:solidFill>
                  <a:schemeClr val="accent2">
                    <a:lumMod val="20000"/>
                    <a:lumOff val="80000"/>
                  </a:schemeClr>
                </a:solidFill>
              </a:rPr>
              <a:t>Sollensbegriff</a:t>
            </a:r>
            <a:r>
              <a:rPr lang="de-DE" dirty="0" smtClean="0"/>
              <a:t>.</a:t>
            </a:r>
            <a:endParaRPr lang="de-DE" dirty="0"/>
          </a:p>
        </p:txBody>
      </p:sp>
    </p:spTree>
    <p:extLst>
      <p:ext uri="{BB962C8B-B14F-4D97-AF65-F5344CB8AC3E}">
        <p14:creationId xmlns:p14="http://schemas.microsoft.com/office/powerpoint/2010/main" val="898823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blinds(horizontal)">
                                      <p:cBhvr>
                                        <p:cTn id="1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544" y="1484784"/>
            <a:ext cx="7416824" cy="1477328"/>
          </a:xfrm>
          <a:prstGeom prst="rect">
            <a:avLst/>
          </a:prstGeom>
          <a:noFill/>
        </p:spPr>
        <p:txBody>
          <a:bodyPr wrap="square" rtlCol="0">
            <a:spAutoFit/>
          </a:bodyPr>
          <a:lstStyle/>
          <a:p>
            <a:r>
              <a:rPr lang="de-DE" b="1" dirty="0" err="1"/>
              <a:t>Social</a:t>
            </a:r>
            <a:r>
              <a:rPr lang="de-DE" b="1" dirty="0"/>
              <a:t> Bots - Wahlkampf der </a:t>
            </a:r>
            <a:r>
              <a:rPr lang="de-DE" sz="1400" b="1" dirty="0"/>
              <a:t>Algorithmen (Deutschlandfunk 22.01.17)</a:t>
            </a:r>
          </a:p>
          <a:p>
            <a:r>
              <a:rPr lang="de-DE" dirty="0"/>
              <a:t>Donald Trump hat gezeigt, wie es geht: Der Weg an die Macht führt neuerdings über </a:t>
            </a:r>
            <a:r>
              <a:rPr lang="de-DE" dirty="0" err="1"/>
              <a:t>Social</a:t>
            </a:r>
            <a:r>
              <a:rPr lang="de-DE" dirty="0"/>
              <a:t> Bots. Die Computerprogramme agieren in sozialen Netzwerken wie richtige Nutzer. Mit Hilfe von Big-Data-Algorithmen finden sie das richtige Publikum für ihre Botschaften.</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356992"/>
            <a:ext cx="7487740" cy="3024336"/>
          </a:xfrm>
          <a:prstGeom prst="rect">
            <a:avLst/>
          </a:prstGeom>
        </p:spPr>
      </p:pic>
    </p:spTree>
    <p:extLst>
      <p:ext uri="{BB962C8B-B14F-4D97-AF65-F5344CB8AC3E}">
        <p14:creationId xmlns:p14="http://schemas.microsoft.com/office/powerpoint/2010/main" val="773300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65087" indent="0"/>
            <a:r>
              <a:rPr lang="de-DE" sz="2000" b="1" dirty="0"/>
              <a:t>Dr. Fritz </a:t>
            </a:r>
            <a:r>
              <a:rPr lang="de-DE" sz="2000" b="1" dirty="0" err="1"/>
              <a:t>Glunck</a:t>
            </a:r>
            <a:r>
              <a:rPr lang="de-DE" sz="2000" b="1" dirty="0"/>
              <a:t>: Die anämische Republik</a:t>
            </a:r>
            <a:br>
              <a:rPr lang="de-DE" sz="2000" b="1" dirty="0"/>
            </a:br>
            <a:r>
              <a:rPr lang="de-DE" sz="2000" b="1" dirty="0"/>
              <a:t>Die Demokratie ist nicht bedroht, sie wird umgangen</a:t>
            </a:r>
            <a:br>
              <a:rPr lang="de-DE" sz="2000" b="1" dirty="0"/>
            </a:br>
            <a:r>
              <a:rPr lang="de-DE" sz="2000" dirty="0"/>
              <a:t>26.09.2016</a:t>
            </a:r>
            <a:br>
              <a:rPr lang="de-DE" sz="2000" dirty="0"/>
            </a:br>
            <a:endParaRPr lang="de-DE" sz="2000" dirty="0"/>
          </a:p>
        </p:txBody>
      </p:sp>
      <p:sp>
        <p:nvSpPr>
          <p:cNvPr id="3" name="Inhaltsplatzhalter 2"/>
          <p:cNvSpPr>
            <a:spLocks noGrp="1"/>
          </p:cNvSpPr>
          <p:nvPr>
            <p:ph idx="1"/>
          </p:nvPr>
        </p:nvSpPr>
        <p:spPr>
          <a:xfrm>
            <a:off x="457200" y="1412776"/>
            <a:ext cx="8229600" cy="4572000"/>
          </a:xfrm>
        </p:spPr>
        <p:txBody>
          <a:bodyPr/>
          <a:lstStyle/>
          <a:p>
            <a:pPr marL="65087" indent="0">
              <a:buNone/>
            </a:pPr>
            <a:r>
              <a:rPr lang="de-DE" sz="1600" b="1" dirty="0"/>
              <a:t>Video: </a:t>
            </a:r>
            <a:r>
              <a:rPr lang="de-DE" sz="1600" dirty="0">
                <a:hlinkClick r:id="rId2" tooltip="Opens external link in new window"/>
              </a:rPr>
              <a:t>https://youtu.be/ujUWiDOsceE</a:t>
            </a:r>
            <a:r>
              <a:rPr lang="de-DE" sz="1600" dirty="0"/>
              <a:t> </a:t>
            </a:r>
          </a:p>
          <a:p>
            <a:pPr marL="65087" indent="0">
              <a:buNone/>
            </a:pPr>
            <a:r>
              <a:rPr lang="de-DE" sz="1600" b="1" dirty="0"/>
              <a:t>Inhalt: </a:t>
            </a:r>
          </a:p>
          <a:p>
            <a:pPr marL="65087" indent="0">
              <a:buNone/>
            </a:pPr>
            <a:r>
              <a:rPr lang="de-DE" sz="1600" dirty="0"/>
              <a:t>Am praktischen Beispiel der globalen Pharmaindustrie lässt sich zeigen, wie Regierungen zusammen mit Wirtschaftsverbänden unkontrolliert weltweite Regeln vereinbaren und damit an den Parlamenten vorbei private Rechtsetzung betreiben. Denn im Unterschied zu Lobby-Gruppen und Interessenverbänden kooperieren Regierungen und Wirtschaftsverbände direkt, in einer Vielzahl von Gruppierungen, bei der Erstellung von Regeln und Normen für die Produktion und den globalen Handel mit Waren und Dienstleistungen. Die Ergebnisse werden dann „übernommen“: Parlamente haben nur noch ein Zustimmungsrecht. Die Kooperation unterliegt keiner öffentlichen Aufsicht oder Kontrolle; die Organisationsform der Gruppierungen ist uneinheitlich, ihre Zahl unbekannt, es gibt keine auch nur beispielhafte oder gar abschließende Liste, und mit wem z.B. die Europäische Union hier zusammenarbeitet, weiß sie selbst nicht. Die umstrittenen Freihandelsverträge und ihre „regulatorische Zusammenarbeit“ sind dabei nicht einmal die Spitze eines Eisbergs.</a:t>
            </a:r>
            <a:br>
              <a:rPr lang="de-DE" sz="1600" dirty="0"/>
            </a:br>
            <a:r>
              <a:rPr lang="de-DE" sz="1600" dirty="0"/>
              <a:t>Die Vorgänge sind als „Recht ohne Staat“ der Fachwelt seit Jahrzehnten bekannt und werden als zeitgemäß und innovativ befürwortet. Eine öffentliche Diskussion fand bis jetzt nicht statt.</a:t>
            </a:r>
            <a:br>
              <a:rPr lang="de-DE" sz="1600" dirty="0"/>
            </a:br>
            <a:r>
              <a:rPr lang="de-DE" sz="1600" dirty="0"/>
              <a:t> </a:t>
            </a:r>
          </a:p>
          <a:p>
            <a:endParaRPr lang="de-DE" dirty="0"/>
          </a:p>
        </p:txBody>
      </p:sp>
    </p:spTree>
    <p:extLst>
      <p:ext uri="{BB962C8B-B14F-4D97-AF65-F5344CB8AC3E}">
        <p14:creationId xmlns:p14="http://schemas.microsoft.com/office/powerpoint/2010/main" val="20094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Joachim Sikora\Pictures\Eigene Scans\2009-12 (Dez)\Scannen0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0125"/>
            <a:ext cx="9072563"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feil nach rechts 3"/>
          <p:cNvSpPr/>
          <p:nvPr/>
        </p:nvSpPr>
        <p:spPr>
          <a:xfrm>
            <a:off x="3571875" y="4143375"/>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pic>
        <p:nvPicPr>
          <p:cNvPr id="38917" name="Picture 5" descr="C:\Users\Joachim Sikora\Pictures\Eigene Scans\2010-01 (Jan)\Scannen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178050"/>
            <a:ext cx="3071813" cy="432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2" descr="Z:\Projekte\KSI\Jahrestagung-bagfa\was-tu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838200" y="2057400"/>
            <a:ext cx="7305700" cy="1143000"/>
          </a:xfrm>
          <a:prstGeom prst="rect">
            <a:avLst/>
          </a:prstGeom>
          <a:noFill/>
        </p:spPr>
        <p:txBody>
          <a:bodyPr/>
          <a:lstStyle/>
          <a:p>
            <a:pPr algn="r" eaLnBrk="1" hangingPunct="1">
              <a:defRPr/>
            </a:pPr>
            <a:r>
              <a:rPr lang="de-DE" sz="3600" cap="all" dirty="0">
                <a:effectLst>
                  <a:reflection blurRad="12700" stA="48000" endA="300" endPos="55000" dir="5400000" sy="-90000" algn="bl" rotWithShape="0"/>
                </a:effectLst>
                <a:latin typeface="+mj-lt"/>
                <a:ea typeface="+mj-ea"/>
                <a:cs typeface="+mj-cs"/>
              </a:rPr>
              <a:t>                      </a:t>
            </a:r>
            <a:br>
              <a:rPr lang="de-DE" sz="3600" cap="all" dirty="0">
                <a:effectLst>
                  <a:reflection blurRad="12700" stA="48000" endA="300" endPos="55000" dir="5400000" sy="-90000" algn="bl" rotWithShape="0"/>
                </a:effectLst>
                <a:latin typeface="+mj-lt"/>
                <a:ea typeface="+mj-ea"/>
                <a:cs typeface="+mj-cs"/>
              </a:rPr>
            </a:br>
            <a:r>
              <a:rPr lang="de-DE" sz="3600" cap="all" dirty="0">
                <a:effectLst>
                  <a:reflection blurRad="12700" stA="48000" endA="300" endPos="55000" dir="5400000" sy="-90000" algn="bl" rotWithShape="0"/>
                </a:effectLst>
                <a:latin typeface="+mj-lt"/>
                <a:ea typeface="+mj-ea"/>
                <a:cs typeface="+mj-cs"/>
              </a:rPr>
              <a:t/>
            </a:r>
            <a:br>
              <a:rPr lang="de-DE" sz="3600" cap="all" dirty="0">
                <a:effectLst>
                  <a:reflection blurRad="12700" stA="48000" endA="300" endPos="55000" dir="5400000" sy="-90000" algn="bl" rotWithShape="0"/>
                </a:effectLst>
                <a:latin typeface="+mj-lt"/>
                <a:ea typeface="+mj-ea"/>
                <a:cs typeface="+mj-cs"/>
              </a:rPr>
            </a:br>
            <a:endParaRPr lang="de-DE" sz="4000" cap="all" dirty="0">
              <a:effectLst>
                <a:reflection blurRad="12700" stA="48000" endA="300" endPos="55000" dir="5400000" sy="-90000" algn="bl" rotWithShape="0"/>
              </a:effectLst>
              <a:latin typeface="+mj-lt"/>
              <a:ea typeface="+mj-ea"/>
              <a:cs typeface="+mj-cs"/>
            </a:endParaRPr>
          </a:p>
        </p:txBody>
      </p:sp>
      <p:sp>
        <p:nvSpPr>
          <p:cNvPr id="9" name="Rechteck 8"/>
          <p:cNvSpPr/>
          <p:nvPr/>
        </p:nvSpPr>
        <p:spPr>
          <a:xfrm>
            <a:off x="5072066" y="1785926"/>
            <a:ext cx="3429024" cy="2585323"/>
          </a:xfrm>
          <a:prstGeom prst="rect">
            <a:avLst/>
          </a:prstGeom>
        </p:spPr>
        <p:txBody>
          <a:bodyPr>
            <a:spAutoFit/>
          </a:bodyPr>
          <a:lstStyle/>
          <a:p>
            <a:pPr eaLnBrk="1" hangingPunct="1">
              <a:defRPr/>
            </a:pPr>
            <a:r>
              <a:rPr lang="de-DE" cap="all" dirty="0">
                <a:effectLst>
                  <a:reflection blurRad="12700" stA="48000" endA="300" endPos="55000" dir="5400000" sy="-90000" algn="bl" rotWithShape="0"/>
                </a:effectLst>
                <a:latin typeface="Arial" charset="0"/>
                <a:cs typeface="Arial" charset="0"/>
              </a:rPr>
              <a:t>   „</a:t>
            </a:r>
            <a:r>
              <a:rPr lang="de-DE" cap="all" dirty="0">
                <a:solidFill>
                  <a:schemeClr val="bg1"/>
                </a:solidFill>
                <a:effectLst>
                  <a:reflection blurRad="12700" stA="48000" endA="300" endPos="55000" dir="5400000" sy="-90000" algn="bl" rotWithShape="0"/>
                </a:effectLst>
                <a:latin typeface="Arial" charset="0"/>
                <a:cs typeface="Arial" charset="0"/>
              </a:rPr>
              <a:t>Wir können                             </a:t>
            </a:r>
            <a:br>
              <a:rPr lang="de-DE" cap="all" dirty="0">
                <a:solidFill>
                  <a:schemeClr val="bg1"/>
                </a:solidFill>
                <a:effectLst>
                  <a:reflection blurRad="12700" stA="48000" endA="300" endPos="55000" dir="5400000" sy="-90000" algn="bl" rotWithShape="0"/>
                </a:effectLst>
                <a:latin typeface="Arial" charset="0"/>
                <a:cs typeface="Arial" charset="0"/>
              </a:rPr>
            </a:br>
            <a:r>
              <a:rPr lang="de-DE" cap="all" dirty="0">
                <a:solidFill>
                  <a:schemeClr val="bg1"/>
                </a:solidFill>
                <a:effectLst>
                  <a:reflection blurRad="12700" stA="48000" endA="300" endPos="55000" dir="5400000" sy="-90000" algn="bl" rotWithShape="0"/>
                </a:effectLst>
                <a:latin typeface="Arial" charset="0"/>
                <a:cs typeface="Arial" charset="0"/>
              </a:rPr>
              <a:t>    die Probleme </a:t>
            </a:r>
            <a:br>
              <a:rPr lang="de-DE" cap="all" dirty="0">
                <a:solidFill>
                  <a:schemeClr val="bg1"/>
                </a:solidFill>
                <a:effectLst>
                  <a:reflection blurRad="12700" stA="48000" endA="300" endPos="55000" dir="5400000" sy="-90000" algn="bl" rotWithShape="0"/>
                </a:effectLst>
                <a:latin typeface="Arial" charset="0"/>
                <a:cs typeface="Arial" charset="0"/>
              </a:rPr>
            </a:br>
            <a:r>
              <a:rPr lang="de-DE" cap="all" dirty="0">
                <a:solidFill>
                  <a:schemeClr val="bg1"/>
                </a:solidFill>
                <a:effectLst>
                  <a:reflection blurRad="12700" stA="48000" endA="300" endPos="55000" dir="5400000" sy="-90000" algn="bl" rotWithShape="0"/>
                </a:effectLst>
                <a:latin typeface="Arial" charset="0"/>
                <a:cs typeface="Arial" charset="0"/>
              </a:rPr>
              <a:t>    nicht mit den </a:t>
            </a:r>
            <a:br>
              <a:rPr lang="de-DE" cap="all" dirty="0">
                <a:solidFill>
                  <a:schemeClr val="bg1"/>
                </a:solidFill>
                <a:effectLst>
                  <a:reflection blurRad="12700" stA="48000" endA="300" endPos="55000" dir="5400000" sy="-90000" algn="bl" rotWithShape="0"/>
                </a:effectLst>
                <a:latin typeface="Arial" charset="0"/>
                <a:cs typeface="Arial" charset="0"/>
              </a:rPr>
            </a:br>
            <a:r>
              <a:rPr lang="de-DE" cap="all" dirty="0">
                <a:solidFill>
                  <a:schemeClr val="bg1"/>
                </a:solidFill>
                <a:effectLst>
                  <a:reflection blurRad="12700" stA="48000" endA="300" endPos="55000" dir="5400000" sy="-90000" algn="bl" rotWithShape="0"/>
                </a:effectLst>
                <a:latin typeface="Arial" charset="0"/>
                <a:cs typeface="Arial" charset="0"/>
              </a:rPr>
              <a:t>    Denkmustern</a:t>
            </a:r>
            <a:br>
              <a:rPr lang="de-DE" cap="all" dirty="0">
                <a:solidFill>
                  <a:schemeClr val="bg1"/>
                </a:solidFill>
                <a:effectLst>
                  <a:reflection blurRad="12700" stA="48000" endA="300" endPos="55000" dir="5400000" sy="-90000" algn="bl" rotWithShape="0"/>
                </a:effectLst>
                <a:latin typeface="Arial" charset="0"/>
                <a:cs typeface="Arial" charset="0"/>
              </a:rPr>
            </a:br>
            <a:r>
              <a:rPr lang="de-DE" cap="all" dirty="0">
                <a:solidFill>
                  <a:schemeClr val="bg1"/>
                </a:solidFill>
                <a:effectLst>
                  <a:reflection blurRad="12700" stA="48000" endA="300" endPos="55000" dir="5400000" sy="-90000" algn="bl" rotWithShape="0"/>
                </a:effectLst>
                <a:latin typeface="Arial" charset="0"/>
                <a:cs typeface="Arial" charset="0"/>
              </a:rPr>
              <a:t>    lösen, die zu</a:t>
            </a:r>
            <a:br>
              <a:rPr lang="de-DE" cap="all" dirty="0">
                <a:solidFill>
                  <a:schemeClr val="bg1"/>
                </a:solidFill>
                <a:effectLst>
                  <a:reflection blurRad="12700" stA="48000" endA="300" endPos="55000" dir="5400000" sy="-90000" algn="bl" rotWithShape="0"/>
                </a:effectLst>
                <a:latin typeface="Arial" charset="0"/>
                <a:cs typeface="Arial" charset="0"/>
              </a:rPr>
            </a:br>
            <a:r>
              <a:rPr lang="de-DE" cap="all" dirty="0">
                <a:solidFill>
                  <a:schemeClr val="bg1"/>
                </a:solidFill>
                <a:effectLst>
                  <a:reflection blurRad="12700" stA="48000" endA="300" endPos="55000" dir="5400000" sy="-90000" algn="bl" rotWithShape="0"/>
                </a:effectLst>
                <a:latin typeface="Arial" charset="0"/>
                <a:cs typeface="Arial" charset="0"/>
              </a:rPr>
              <a:t>    ihnen geführt haben.“</a:t>
            </a:r>
          </a:p>
          <a:p>
            <a:pPr eaLnBrk="1" hangingPunct="1">
              <a:defRPr/>
            </a:pPr>
            <a:endParaRPr lang="de-DE" i="1" cap="all" dirty="0">
              <a:solidFill>
                <a:schemeClr val="bg1"/>
              </a:solidFill>
              <a:effectLst>
                <a:reflection blurRad="12700" stA="48000" endA="300" endPos="55000" dir="5400000" sy="-90000" algn="bl" rotWithShape="0"/>
              </a:effectLst>
              <a:latin typeface="Arial" charset="0"/>
              <a:cs typeface="Arial" charset="0"/>
            </a:endParaRPr>
          </a:p>
          <a:p>
            <a:pPr eaLnBrk="1" hangingPunct="1">
              <a:defRPr/>
            </a:pPr>
            <a:r>
              <a:rPr lang="de-DE" i="1" cap="all" dirty="0">
                <a:solidFill>
                  <a:schemeClr val="bg1"/>
                </a:solidFill>
                <a:effectLst>
                  <a:reflection blurRad="12700" stA="48000" endA="300" endPos="55000" dir="5400000" sy="-90000" algn="bl" rotWithShape="0"/>
                </a:effectLst>
                <a:latin typeface="Arial" charset="0"/>
                <a:cs typeface="Arial" charset="0"/>
              </a:rPr>
              <a:t>    Albert Einstein</a:t>
            </a:r>
            <a:r>
              <a:rPr lang="de-DE" cap="all" dirty="0">
                <a:solidFill>
                  <a:schemeClr val="bg1"/>
                </a:solidFill>
                <a:effectLst>
                  <a:reflection blurRad="12700" stA="48000" endA="300" endPos="55000" dir="5400000" sy="-90000" algn="bl" rotWithShape="0"/>
                </a:effectLst>
                <a:latin typeface="Arial" charset="0"/>
                <a:cs typeface="Arial" charset="0"/>
              </a:rPr>
              <a:t> </a:t>
            </a:r>
            <a:br>
              <a:rPr lang="de-DE" cap="all" dirty="0">
                <a:solidFill>
                  <a:schemeClr val="bg1"/>
                </a:solidFill>
                <a:effectLst>
                  <a:reflection blurRad="12700" stA="48000" endA="300" endPos="55000" dir="5400000" sy="-90000" algn="bl" rotWithShape="0"/>
                </a:effectLst>
                <a:latin typeface="Arial" charset="0"/>
                <a:cs typeface="Arial" charset="0"/>
              </a:rPr>
            </a:br>
            <a:endParaRPr lang="de-DE" dirty="0">
              <a:solidFill>
                <a:schemeClr val="bg1"/>
              </a:solidFill>
              <a:latin typeface="Arial" charset="0"/>
              <a:cs typeface="Arial" charset="0"/>
            </a:endParaRPr>
          </a:p>
        </p:txBody>
      </p:sp>
    </p:spTree>
    <p:extLst>
      <p:ext uri="{BB962C8B-B14F-4D97-AF65-F5344CB8AC3E}">
        <p14:creationId xmlns:p14="http://schemas.microsoft.com/office/powerpoint/2010/main" val="865284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27562" y="57294"/>
            <a:ext cx="9016438" cy="6608239"/>
          </a:xfrm>
          <a:prstGeom prst="rect">
            <a:avLst/>
          </a:prstGeom>
        </p:spPr>
      </p:pic>
    </p:spTree>
    <p:extLst>
      <p:ext uri="{BB962C8B-B14F-4D97-AF65-F5344CB8AC3E}">
        <p14:creationId xmlns:p14="http://schemas.microsoft.com/office/powerpoint/2010/main" val="4101864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https://images-na.ssl-images-amazon.com/images/I/41YvtXKmzIL._SX304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358775"/>
            <a:ext cx="3738563"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feld 1"/>
          <p:cNvSpPr txBox="1">
            <a:spLocks noChangeArrowheads="1"/>
          </p:cNvSpPr>
          <p:nvPr/>
        </p:nvSpPr>
        <p:spPr bwMode="auto">
          <a:xfrm>
            <a:off x="4787900" y="1916113"/>
            <a:ext cx="41052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a:t>„Wenn wir eine gerechte Gesellschaft freier und selbstbestimmter Bürger werden wollen, brauchen wir eine verbesserte, weiterentwickelte Demokratie und einen neuen Gesellschaftsvertrag“. </a:t>
            </a:r>
          </a:p>
        </p:txBody>
      </p:sp>
      <p:sp>
        <p:nvSpPr>
          <p:cNvPr id="21508" name="Textfeld 3"/>
          <p:cNvSpPr txBox="1">
            <a:spLocks noChangeArrowheads="1"/>
          </p:cNvSpPr>
          <p:nvPr/>
        </p:nvSpPr>
        <p:spPr bwMode="auto">
          <a:xfrm>
            <a:off x="4787900" y="3860800"/>
            <a:ext cx="34559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2400"/>
              <a:t>Die zentrale Frage: </a:t>
            </a:r>
          </a:p>
          <a:p>
            <a:pPr eaLnBrk="1" hangingPunct="1"/>
            <a:r>
              <a:rPr lang="de-DE" altLang="en-US" sz="2400"/>
              <a:t>Wie können wir unser politisches und gesellschaftliches System progressiv verändern?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https://images-na.ssl-images-amazon.com/images/I/51nV9-j4A1L._SX332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260350"/>
            <a:ext cx="4321175"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feld 1"/>
          <p:cNvSpPr txBox="1">
            <a:spLocks noChangeArrowheads="1"/>
          </p:cNvSpPr>
          <p:nvPr/>
        </p:nvSpPr>
        <p:spPr bwMode="auto">
          <a:xfrm>
            <a:off x="5003800" y="1484313"/>
            <a:ext cx="38893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a:t>„Die gesellschaftliche Ordnung muss sich ständig weiterentwickeln … Um dies zu verwirklichen, sind Gesinnungswandel und weitreichende Änderungen in der Gesellschaft selbst notwendig“. (Abschnitt 26)</a:t>
            </a:r>
          </a:p>
        </p:txBody>
      </p:sp>
      <p:sp>
        <p:nvSpPr>
          <p:cNvPr id="22532" name="Textfeld 2"/>
          <p:cNvSpPr txBox="1">
            <a:spLocks noChangeArrowheads="1"/>
          </p:cNvSpPr>
          <p:nvPr/>
        </p:nvSpPr>
        <p:spPr bwMode="auto">
          <a:xfrm>
            <a:off x="5292725" y="4005263"/>
            <a:ext cx="3600450"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de-DE" altLang="de-DE"/>
              <a:t>„Die gesellschaftliche Ordnung und ihre Entwicklung müssen sich dauernd am Wohl der Person orientieren; denn die Ordnung der Dinge muss der Ordnung der Person dienstbar werden und nicht umgekehrt“. (GS, Nr. 26)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https://images-na.ssl-images-amazon.com/images/I/51kbyzdKrQL._SX350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542925"/>
            <a:ext cx="4103687"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feld 2"/>
          <p:cNvSpPr txBox="1">
            <a:spLocks noChangeArrowheads="1"/>
          </p:cNvSpPr>
          <p:nvPr/>
        </p:nvSpPr>
        <p:spPr bwMode="auto">
          <a:xfrm>
            <a:off x="5219700" y="692150"/>
            <a:ext cx="3673475"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sz="2000"/>
              <a:t>2011 gründete sich die INITIATIVE VERFASSUNGSKONVENT, um einen zivilgesellschaftlichen Verfassungskonvent einzuleiten. Dieser soll dem deutschen Volk einen Verfassungsentwurf erarbeiten, der nach Art. 146 GG das 1949 beschlossene Provisorium "Grundgesetz" ablöst. Dieser Entwurf soll sich ausrichten an den Leitwerten Solidarität, Gemeinwohl und der im Artikel 1 GG definierten Menschenwürde.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053" descr="I:\Projekte\KSI\Visionen\Hintergruende\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Z:\Projekte\KSI\Visionen\Hintergruende\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0"/>
            <a:ext cx="9413876"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Joachim Sikora\Pictures\Eigene Scans\2009-12 (Dez)\Scannen0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0"/>
            <a:ext cx="3141663"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C:\Users\Joachim Sikora\Pictures\Eigene Scans\2009-12 (Dez)\Scannen0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950" y="0"/>
            <a:ext cx="3070225"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C:\Users\Joachim Sikora\Pictures\Eigene Scans\2009-12 (Dez)\Scannen00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813" y="2533650"/>
            <a:ext cx="303053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Users\Joachim Sikora\Pictures\Eigene Scans\2009-12 (Dez)\Scannen00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4938" y="2533650"/>
            <a:ext cx="3167062"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Inhaltsplatzhalter 2"/>
          <p:cNvSpPr>
            <a:spLocks noGrp="1"/>
          </p:cNvSpPr>
          <p:nvPr>
            <p:ph idx="1"/>
          </p:nvPr>
        </p:nvSpPr>
        <p:spPr>
          <a:xfrm>
            <a:off x="611560" y="404664"/>
            <a:ext cx="8135937" cy="5832475"/>
          </a:xfrm>
        </p:spPr>
        <p:txBody>
          <a:bodyPr/>
          <a:lstStyle/>
          <a:p>
            <a:pPr marL="0" indent="0" algn="ctr">
              <a:buFontTx/>
              <a:buNone/>
            </a:pPr>
            <a:r>
              <a:rPr lang="de-DE" altLang="de-DE" sz="4000" dirty="0">
                <a:solidFill>
                  <a:schemeClr val="accent1"/>
                </a:solidFill>
                <a:latin typeface="+mj-lt"/>
              </a:rPr>
              <a:t>Lincoln Formel </a:t>
            </a:r>
            <a:endParaRPr lang="de-DE" altLang="de-DE" sz="4000" dirty="0" smtClean="0">
              <a:solidFill>
                <a:schemeClr val="accent1"/>
              </a:solidFill>
              <a:latin typeface="+mj-lt"/>
            </a:endParaRPr>
          </a:p>
          <a:p>
            <a:pPr marL="0" indent="0" algn="ctr">
              <a:buFontTx/>
              <a:buNone/>
            </a:pPr>
            <a:r>
              <a:rPr lang="de-DE" altLang="de-DE" sz="2400" dirty="0" smtClean="0">
                <a:solidFill>
                  <a:schemeClr val="accent1"/>
                </a:solidFill>
                <a:latin typeface="+mj-lt"/>
              </a:rPr>
              <a:t>(</a:t>
            </a:r>
            <a:r>
              <a:rPr lang="de-DE" altLang="de-DE" sz="2400" dirty="0">
                <a:solidFill>
                  <a:schemeClr val="accent1"/>
                </a:solidFill>
                <a:latin typeface="+mj-lt"/>
              </a:rPr>
              <a:t>«</a:t>
            </a:r>
            <a:r>
              <a:rPr lang="de-DE" altLang="de-DE" sz="2400" dirty="0" err="1">
                <a:solidFill>
                  <a:schemeClr val="accent1"/>
                </a:solidFill>
                <a:latin typeface="+mj-lt"/>
              </a:rPr>
              <a:t>Gettysburg</a:t>
            </a:r>
            <a:r>
              <a:rPr lang="de-DE" altLang="de-DE" sz="2400" dirty="0">
                <a:solidFill>
                  <a:schemeClr val="accent1"/>
                </a:solidFill>
                <a:latin typeface="+mj-lt"/>
              </a:rPr>
              <a:t> </a:t>
            </a:r>
            <a:r>
              <a:rPr lang="de-DE" altLang="de-DE" sz="2400" dirty="0" err="1">
                <a:solidFill>
                  <a:schemeClr val="accent1"/>
                </a:solidFill>
                <a:latin typeface="+mj-lt"/>
              </a:rPr>
              <a:t>Adress</a:t>
            </a:r>
            <a:r>
              <a:rPr lang="de-DE" altLang="de-DE" sz="2400" dirty="0">
                <a:solidFill>
                  <a:schemeClr val="accent1"/>
                </a:solidFill>
                <a:latin typeface="+mj-lt"/>
              </a:rPr>
              <a:t>» 1863</a:t>
            </a:r>
            <a:r>
              <a:rPr lang="de-DE" altLang="de-DE" sz="2400" dirty="0" smtClean="0">
                <a:solidFill>
                  <a:schemeClr val="accent1"/>
                </a:solidFill>
                <a:latin typeface="+mj-lt"/>
              </a:rPr>
              <a:t>)</a:t>
            </a:r>
            <a:endParaRPr lang="de-DE" altLang="de-DE" sz="2400" dirty="0"/>
          </a:p>
          <a:p>
            <a:pPr marL="0" indent="0" algn="ctr">
              <a:buFontTx/>
              <a:buNone/>
            </a:pPr>
            <a:r>
              <a:rPr lang="de-DE" altLang="de-DE" sz="2400" dirty="0" err="1" smtClean="0">
                <a:solidFill>
                  <a:schemeClr val="accent1">
                    <a:lumMod val="20000"/>
                    <a:lumOff val="80000"/>
                  </a:schemeClr>
                </a:solidFill>
              </a:rPr>
              <a:t>Democrcy</a:t>
            </a:r>
            <a:r>
              <a:rPr lang="de-DE" altLang="de-DE" sz="2400" dirty="0" smtClean="0">
                <a:solidFill>
                  <a:schemeClr val="accent1">
                    <a:lumMod val="20000"/>
                    <a:lumOff val="80000"/>
                  </a:schemeClr>
                </a:solidFill>
              </a:rPr>
              <a:t> </a:t>
            </a:r>
            <a:r>
              <a:rPr lang="de-DE" altLang="de-DE" sz="2400" dirty="0" err="1" smtClean="0">
                <a:solidFill>
                  <a:schemeClr val="accent1">
                    <a:lumMod val="20000"/>
                    <a:lumOff val="80000"/>
                  </a:schemeClr>
                </a:solidFill>
              </a:rPr>
              <a:t>is</a:t>
            </a:r>
            <a:r>
              <a:rPr lang="de-DE" altLang="de-DE" sz="2400" dirty="0" smtClean="0">
                <a:solidFill>
                  <a:schemeClr val="accent1">
                    <a:lumMod val="20000"/>
                    <a:lumOff val="80000"/>
                  </a:schemeClr>
                </a:solidFill>
              </a:rPr>
              <a:t> »</a:t>
            </a:r>
            <a:r>
              <a:rPr lang="de-DE" altLang="de-DE" sz="2400" dirty="0" err="1" smtClean="0">
                <a:solidFill>
                  <a:schemeClr val="accent1">
                    <a:lumMod val="20000"/>
                    <a:lumOff val="80000"/>
                  </a:schemeClr>
                </a:solidFill>
              </a:rPr>
              <a:t>government</a:t>
            </a:r>
            <a:endParaRPr lang="de-DE" altLang="de-DE" sz="2400" dirty="0">
              <a:solidFill>
                <a:schemeClr val="accent1">
                  <a:lumMod val="20000"/>
                  <a:lumOff val="80000"/>
                </a:schemeClr>
              </a:solidFill>
            </a:endParaRPr>
          </a:p>
          <a:p>
            <a:pPr marL="0" indent="0">
              <a:buFontTx/>
              <a:buNone/>
            </a:pPr>
            <a:r>
              <a:rPr lang="de-DE" altLang="de-DE" sz="2400" dirty="0" err="1">
                <a:solidFill>
                  <a:schemeClr val="accent1">
                    <a:lumMod val="20000"/>
                    <a:lumOff val="80000"/>
                  </a:schemeClr>
                </a:solidFill>
              </a:rPr>
              <a:t>of</a:t>
            </a:r>
            <a:r>
              <a:rPr lang="de-DE" altLang="de-DE" sz="2400" dirty="0">
                <a:solidFill>
                  <a:schemeClr val="accent1">
                    <a:lumMod val="20000"/>
                    <a:lumOff val="80000"/>
                  </a:schemeClr>
                </a:solidFill>
              </a:rPr>
              <a:t> </a:t>
            </a:r>
            <a:r>
              <a:rPr lang="de-DE" altLang="de-DE" sz="2400" dirty="0" err="1">
                <a:solidFill>
                  <a:schemeClr val="accent1">
                    <a:lumMod val="20000"/>
                    <a:lumOff val="80000"/>
                  </a:schemeClr>
                </a:solidFill>
              </a:rPr>
              <a:t>the</a:t>
            </a:r>
            <a:r>
              <a:rPr lang="de-DE" altLang="de-DE" sz="2400" dirty="0">
                <a:solidFill>
                  <a:schemeClr val="accent1">
                    <a:lumMod val="20000"/>
                    <a:lumOff val="80000"/>
                  </a:schemeClr>
                </a:solidFill>
              </a:rPr>
              <a:t> </a:t>
            </a:r>
            <a:r>
              <a:rPr lang="de-DE" altLang="de-DE" sz="2400" dirty="0" err="1">
                <a:solidFill>
                  <a:schemeClr val="accent1">
                    <a:lumMod val="20000"/>
                    <a:lumOff val="80000"/>
                  </a:schemeClr>
                </a:solidFill>
              </a:rPr>
              <a:t>people</a:t>
            </a:r>
            <a:r>
              <a:rPr lang="de-DE" altLang="de-DE" sz="2400" dirty="0">
                <a:solidFill>
                  <a:schemeClr val="accent1">
                    <a:lumMod val="20000"/>
                    <a:lumOff val="80000"/>
                  </a:schemeClr>
                </a:solidFill>
              </a:rPr>
              <a:t>, </a:t>
            </a:r>
            <a:r>
              <a:rPr lang="de-DE" altLang="de-DE" sz="2400" dirty="0" err="1">
                <a:solidFill>
                  <a:schemeClr val="accent1">
                    <a:lumMod val="20000"/>
                    <a:lumOff val="80000"/>
                  </a:schemeClr>
                </a:solidFill>
              </a:rPr>
              <a:t>by</a:t>
            </a:r>
            <a:r>
              <a:rPr lang="de-DE" altLang="de-DE" sz="2400" dirty="0">
                <a:solidFill>
                  <a:schemeClr val="accent1">
                    <a:lumMod val="20000"/>
                    <a:lumOff val="80000"/>
                  </a:schemeClr>
                </a:solidFill>
              </a:rPr>
              <a:t> </a:t>
            </a:r>
            <a:r>
              <a:rPr lang="de-DE" altLang="de-DE" sz="2400" dirty="0" err="1">
                <a:solidFill>
                  <a:schemeClr val="accent1">
                    <a:lumMod val="20000"/>
                    <a:lumOff val="80000"/>
                  </a:schemeClr>
                </a:solidFill>
              </a:rPr>
              <a:t>the</a:t>
            </a:r>
            <a:r>
              <a:rPr lang="de-DE" altLang="de-DE" sz="2400" dirty="0">
                <a:solidFill>
                  <a:schemeClr val="accent1">
                    <a:lumMod val="20000"/>
                    <a:lumOff val="80000"/>
                  </a:schemeClr>
                </a:solidFill>
              </a:rPr>
              <a:t> </a:t>
            </a:r>
            <a:r>
              <a:rPr lang="de-DE" altLang="de-DE" sz="2400" dirty="0" err="1">
                <a:solidFill>
                  <a:schemeClr val="accent1">
                    <a:lumMod val="20000"/>
                    <a:lumOff val="80000"/>
                  </a:schemeClr>
                </a:solidFill>
              </a:rPr>
              <a:t>people</a:t>
            </a:r>
            <a:r>
              <a:rPr lang="de-DE" altLang="de-DE" sz="2400" dirty="0" smtClean="0">
                <a:solidFill>
                  <a:schemeClr val="accent1">
                    <a:lumMod val="20000"/>
                    <a:lumOff val="80000"/>
                  </a:schemeClr>
                </a:solidFill>
              </a:rPr>
              <a:t>, </a:t>
            </a:r>
            <a:r>
              <a:rPr lang="de-DE" altLang="de-DE" sz="2400" dirty="0" err="1" smtClean="0">
                <a:solidFill>
                  <a:schemeClr val="accent1">
                    <a:lumMod val="20000"/>
                    <a:lumOff val="80000"/>
                  </a:schemeClr>
                </a:solidFill>
              </a:rPr>
              <a:t>for</a:t>
            </a:r>
            <a:r>
              <a:rPr lang="de-DE" altLang="de-DE" sz="2400" dirty="0" smtClean="0">
                <a:solidFill>
                  <a:schemeClr val="accent1">
                    <a:lumMod val="20000"/>
                    <a:lumOff val="80000"/>
                  </a:schemeClr>
                </a:solidFill>
              </a:rPr>
              <a:t> </a:t>
            </a:r>
            <a:r>
              <a:rPr lang="de-DE" altLang="de-DE" sz="2400" dirty="0" err="1">
                <a:solidFill>
                  <a:schemeClr val="accent1">
                    <a:lumMod val="20000"/>
                    <a:lumOff val="80000"/>
                  </a:schemeClr>
                </a:solidFill>
              </a:rPr>
              <a:t>the</a:t>
            </a:r>
            <a:r>
              <a:rPr lang="de-DE" altLang="de-DE" sz="2400" dirty="0">
                <a:solidFill>
                  <a:schemeClr val="accent1">
                    <a:lumMod val="20000"/>
                    <a:lumOff val="80000"/>
                  </a:schemeClr>
                </a:solidFill>
              </a:rPr>
              <a:t> </a:t>
            </a:r>
            <a:r>
              <a:rPr lang="de-DE" altLang="de-DE" sz="2400" dirty="0" err="1" smtClean="0">
                <a:solidFill>
                  <a:schemeClr val="accent1">
                    <a:lumMod val="20000"/>
                    <a:lumOff val="80000"/>
                  </a:schemeClr>
                </a:solidFill>
              </a:rPr>
              <a:t>people</a:t>
            </a:r>
            <a:r>
              <a:rPr lang="de-DE" altLang="de-DE" sz="2400" dirty="0" smtClean="0">
                <a:solidFill>
                  <a:schemeClr val="accent1">
                    <a:lumMod val="20000"/>
                    <a:lumOff val="80000"/>
                  </a:schemeClr>
                </a:solidFill>
              </a:rPr>
              <a:t>«.</a:t>
            </a:r>
            <a:endParaRPr lang="de-DE" altLang="de-DE" sz="2400" dirty="0">
              <a:solidFill>
                <a:schemeClr val="accent1">
                  <a:lumMod val="20000"/>
                  <a:lumOff val="80000"/>
                </a:schemeClr>
              </a:solidFill>
            </a:endParaRPr>
          </a:p>
        </p:txBody>
      </p:sp>
      <p:sp>
        <p:nvSpPr>
          <p:cNvPr id="15362" name="Fußzeilenplatzhalter 3"/>
          <p:cNvSpPr>
            <a:spLocks noGrp="1"/>
          </p:cNvSpPr>
          <p:nvPr>
            <p:ph type="ftr" sz="quarter" idx="10"/>
          </p:nvPr>
        </p:nvSpPr>
        <p:spPr>
          <a:xfrm>
            <a:off x="685800" y="6692900"/>
            <a:ext cx="8458200" cy="1651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altLang="de-DE" sz="1000">
                <a:solidFill>
                  <a:schemeClr val="bg2"/>
                </a:solidFill>
              </a:rPr>
              <a:t>Dr. Hans Jochen Gscheidmeyer (Vortrag Schumacher-Gesellschaft München, 20.FEB 2017)</a:t>
            </a:r>
          </a:p>
        </p:txBody>
      </p:sp>
      <p:sp>
        <p:nvSpPr>
          <p:cNvPr id="3" name="Textfeld 2"/>
          <p:cNvSpPr txBox="1">
            <a:spLocks noChangeArrowheads="1"/>
          </p:cNvSpPr>
          <p:nvPr/>
        </p:nvSpPr>
        <p:spPr bwMode="auto">
          <a:xfrm>
            <a:off x="539750" y="3429000"/>
            <a:ext cx="86042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altLang="de-DE" sz="2800" dirty="0"/>
              <a:t>Materielle	         Wirk-                Ziel-               Form-</a:t>
            </a:r>
          </a:p>
          <a:p>
            <a:r>
              <a:rPr lang="de-DE" altLang="de-DE" sz="2800" dirty="0"/>
              <a:t>Ursache	        </a:t>
            </a:r>
            <a:r>
              <a:rPr lang="de-DE" altLang="de-DE" sz="2800" dirty="0" err="1"/>
              <a:t>ursache</a:t>
            </a:r>
            <a:r>
              <a:rPr lang="de-DE" altLang="de-DE" sz="2800" dirty="0"/>
              <a:t>	  </a:t>
            </a:r>
            <a:r>
              <a:rPr lang="de-DE" altLang="de-DE" sz="2800" dirty="0" err="1"/>
              <a:t>ursache</a:t>
            </a:r>
            <a:r>
              <a:rPr lang="de-DE" altLang="de-DE" sz="2800" dirty="0"/>
              <a:t>	       </a:t>
            </a:r>
            <a:r>
              <a:rPr lang="de-DE" altLang="de-DE" sz="2800" dirty="0" err="1"/>
              <a:t>ursache</a:t>
            </a:r>
            <a:endParaRPr lang="de-DE" altLang="de-DE" sz="2800" dirty="0"/>
          </a:p>
          <a:p>
            <a:endParaRPr lang="de-DE" altLang="de-DE" dirty="0"/>
          </a:p>
          <a:p>
            <a:r>
              <a:rPr lang="de-DE" altLang="de-DE" dirty="0"/>
              <a:t>                                                                                  </a:t>
            </a:r>
            <a:r>
              <a:rPr lang="de-DE" altLang="de-DE" sz="2800" dirty="0"/>
              <a:t>  </a:t>
            </a:r>
          </a:p>
          <a:p>
            <a:r>
              <a:rPr lang="de-DE" altLang="de-DE" sz="2800" dirty="0"/>
              <a:t>                                                                          «Das</a:t>
            </a:r>
          </a:p>
          <a:p>
            <a:r>
              <a:rPr lang="de-DE" altLang="de-DE" sz="2800" dirty="0"/>
              <a:t>						                  Recht»</a:t>
            </a:r>
            <a:endParaRPr lang="de-DE" altLang="de-DE" dirty="0"/>
          </a:p>
          <a:p>
            <a:pPr algn="r"/>
            <a:r>
              <a:rPr lang="de-DE" altLang="de-DE" dirty="0"/>
              <a:t> </a:t>
            </a:r>
            <a:r>
              <a:rPr lang="de-DE" altLang="de-DE" sz="2800" dirty="0">
                <a:latin typeface="+mj-lt"/>
                <a:cs typeface="American Typewriter"/>
              </a:rPr>
              <a:t>Aristoteles: «Best Regime» / Ursachen</a:t>
            </a:r>
            <a:r>
              <a:rPr lang="de-DE" altLang="de-DE" sz="2800" dirty="0">
                <a:latin typeface="+mj-lt"/>
              </a:rPr>
              <a:t> </a:t>
            </a:r>
            <a:r>
              <a:rPr lang="de-DE" altLang="de-DE" sz="2000" dirty="0">
                <a:latin typeface="+mj-lt"/>
              </a:rPr>
              <a:t>(Metaphysik)</a:t>
            </a:r>
            <a:r>
              <a:rPr lang="de-DE" altLang="de-DE" dirty="0">
                <a:solidFill>
                  <a:srgbClr val="FF388C"/>
                </a:solidFill>
                <a:latin typeface="+mn-lt"/>
              </a:rPr>
              <a:t>	</a:t>
            </a:r>
          </a:p>
        </p:txBody>
      </p:sp>
      <p:sp>
        <p:nvSpPr>
          <p:cNvPr id="2" name="Pfeil nach oben und unten 1"/>
          <p:cNvSpPr/>
          <p:nvPr/>
        </p:nvSpPr>
        <p:spPr bwMode="auto">
          <a:xfrm>
            <a:off x="1403648" y="2636912"/>
            <a:ext cx="144463" cy="647700"/>
          </a:xfrm>
          <a:prstGeom prst="up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solidFill>
                <a:srgbClr val="FFD7E8"/>
              </a:solidFill>
              <a:latin typeface="Arial" charset="0"/>
              <a:ea typeface="ＭＳ Ｐゴシック" charset="0"/>
            </a:endParaRPr>
          </a:p>
        </p:txBody>
      </p:sp>
      <p:sp>
        <p:nvSpPr>
          <p:cNvPr id="6" name="Pfeil nach oben und unten 5"/>
          <p:cNvSpPr/>
          <p:nvPr/>
        </p:nvSpPr>
        <p:spPr bwMode="auto">
          <a:xfrm>
            <a:off x="3708400" y="2636838"/>
            <a:ext cx="142875" cy="647700"/>
          </a:xfrm>
          <a:prstGeom prst="up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solidFill>
                <a:srgbClr val="FFD7E8"/>
              </a:solidFill>
              <a:latin typeface="Arial" charset="0"/>
              <a:ea typeface="ＭＳ Ｐゴシック" charset="0"/>
            </a:endParaRPr>
          </a:p>
        </p:txBody>
      </p:sp>
      <p:sp>
        <p:nvSpPr>
          <p:cNvPr id="8" name="Pfeil nach oben und unten 7"/>
          <p:cNvSpPr/>
          <p:nvPr/>
        </p:nvSpPr>
        <p:spPr bwMode="auto">
          <a:xfrm>
            <a:off x="5940425" y="2636838"/>
            <a:ext cx="144463" cy="647700"/>
          </a:xfrm>
          <a:prstGeom prst="up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solidFill>
                <a:srgbClr val="FFD7E8"/>
              </a:solidFill>
              <a:latin typeface="Arial" charset="0"/>
              <a:ea typeface="ＭＳ Ｐゴシック" charset="0"/>
            </a:endParaRPr>
          </a:p>
        </p:txBody>
      </p:sp>
      <p:sp>
        <p:nvSpPr>
          <p:cNvPr id="10" name="Pfeil nach oben und unten 9"/>
          <p:cNvSpPr/>
          <p:nvPr/>
        </p:nvSpPr>
        <p:spPr bwMode="auto">
          <a:xfrm>
            <a:off x="8316913" y="4365625"/>
            <a:ext cx="142875" cy="647700"/>
          </a:xfrm>
          <a:prstGeom prst="up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de-DE">
              <a:solidFill>
                <a:srgbClr val="000000"/>
              </a:solidFill>
              <a:latin typeface="Arial" charset="0"/>
              <a:ea typeface="ＭＳ Ｐゴシック" charset="0"/>
            </a:endParaRPr>
          </a:p>
        </p:txBody>
      </p:sp>
    </p:spTree>
    <p:extLst>
      <p:ext uri="{BB962C8B-B14F-4D97-AF65-F5344CB8AC3E}">
        <p14:creationId xmlns:p14="http://schemas.microsoft.com/office/powerpoint/2010/main" val="23964467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4">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par>
                                <p:cTn id="24" presetID="3" presetClass="entr" presetSubtype="10"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linds(horizontal)">
                                      <p:cBhvr>
                                        <p:cTn id="26" dur="500"/>
                                        <p:tgtEl>
                                          <p:spTgt spid="3">
                                            <p:txEl>
                                              <p:pRg st="1" end="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blinds(horizontal)">
                                      <p:cBhvr>
                                        <p:cTn id="29" dur="500"/>
                                        <p:tgtEl>
                                          <p:spTgt spid="3">
                                            <p:txEl>
                                              <p:pRg st="3" end="3"/>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linds(horizontal)">
                                      <p:cBhvr>
                                        <p:cTn id="35" dur="500"/>
                                        <p:tgtEl>
                                          <p:spTgt spid="3">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additive="base">
                                        <p:cTn id="4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Projekte\KSI-Globalisierung\Bilder\GW09-ve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357188"/>
            <a:ext cx="44608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feld 3"/>
          <p:cNvSpPr txBox="1">
            <a:spLocks noChangeArrowheads="1"/>
          </p:cNvSpPr>
          <p:nvPr/>
        </p:nvSpPr>
        <p:spPr bwMode="auto">
          <a:xfrm>
            <a:off x="5292725" y="1268413"/>
            <a:ext cx="3024188"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de-DE" sz="2000" dirty="0"/>
              <a:t>Von der </a:t>
            </a:r>
            <a:r>
              <a:rPr lang="en-US" altLang="de-DE" sz="2000" dirty="0" err="1"/>
              <a:t>Arbeitsgesellschaft</a:t>
            </a:r>
            <a:r>
              <a:rPr lang="en-US" altLang="de-DE" sz="2000" dirty="0"/>
              <a:t> </a:t>
            </a:r>
            <a:r>
              <a:rPr lang="en-US" altLang="de-DE" sz="2000" dirty="0" err="1"/>
              <a:t>zur</a:t>
            </a:r>
            <a:r>
              <a:rPr lang="en-US" altLang="de-DE" sz="2000" dirty="0"/>
              <a:t> </a:t>
            </a:r>
            <a:r>
              <a:rPr lang="en-US" altLang="de-DE" sz="2000" dirty="0" err="1"/>
              <a:t>Tätigkeitsgesellschaft</a:t>
            </a:r>
            <a:endParaRPr lang="en-US" altLang="de-DE" sz="2000" dirty="0"/>
          </a:p>
          <a:p>
            <a:pPr eaLnBrk="1" hangingPunct="1"/>
            <a:endParaRPr lang="en-US" altLang="de-DE" dirty="0"/>
          </a:p>
          <a:p>
            <a:pPr eaLnBrk="1" hangingPunct="1"/>
            <a:r>
              <a:rPr lang="en-US" altLang="de-DE" dirty="0"/>
              <a:t>“</a:t>
            </a:r>
            <a:r>
              <a:rPr lang="en-US" altLang="de-DE" dirty="0" err="1"/>
              <a:t>Menschliche</a:t>
            </a:r>
            <a:r>
              <a:rPr lang="en-US" altLang="de-DE" dirty="0"/>
              <a:t> </a:t>
            </a:r>
            <a:r>
              <a:rPr lang="en-US" altLang="de-DE" dirty="0" err="1"/>
              <a:t>Arbeit</a:t>
            </a:r>
            <a:r>
              <a:rPr lang="en-US" altLang="de-DE" dirty="0"/>
              <a:t> </a:t>
            </a:r>
            <a:r>
              <a:rPr lang="en-US" altLang="de-DE" dirty="0" err="1"/>
              <a:t>ist</a:t>
            </a:r>
            <a:r>
              <a:rPr lang="en-US" altLang="de-DE" dirty="0"/>
              <a:t> </a:t>
            </a:r>
            <a:r>
              <a:rPr lang="en-US" altLang="de-DE" dirty="0" err="1"/>
              <a:t>nicht</a:t>
            </a:r>
            <a:r>
              <a:rPr lang="en-US" altLang="de-DE" dirty="0"/>
              <a:t> </a:t>
            </a:r>
            <a:r>
              <a:rPr lang="en-US" altLang="de-DE" dirty="0" err="1"/>
              <a:t>notwendigerweise</a:t>
            </a:r>
            <a:r>
              <a:rPr lang="en-US" altLang="de-DE" dirty="0"/>
              <a:t> </a:t>
            </a:r>
            <a:r>
              <a:rPr lang="en-US" altLang="de-DE" dirty="0" err="1"/>
              <a:t>Erwerbsarbeit</a:t>
            </a:r>
            <a:r>
              <a:rPr lang="en-US" altLang="de-DE" dirty="0"/>
              <a:t>. …</a:t>
            </a:r>
            <a:br>
              <a:rPr lang="en-US" altLang="de-DE" dirty="0"/>
            </a:br>
            <a:r>
              <a:rPr lang="en-US" altLang="de-DE" dirty="0" err="1"/>
              <a:t>desto</a:t>
            </a:r>
            <a:r>
              <a:rPr lang="en-US" altLang="de-DE" dirty="0"/>
              <a:t> </a:t>
            </a:r>
            <a:r>
              <a:rPr lang="en-US" altLang="de-DE" dirty="0" err="1"/>
              <a:t>fragwürdiger</a:t>
            </a:r>
            <a:r>
              <a:rPr lang="en-US" altLang="de-DE" dirty="0"/>
              <a:t> </a:t>
            </a:r>
            <a:r>
              <a:rPr lang="en-US" altLang="de-DE" dirty="0" err="1"/>
              <a:t>wird</a:t>
            </a:r>
            <a:r>
              <a:rPr lang="en-US" altLang="de-DE" dirty="0"/>
              <a:t> die </a:t>
            </a:r>
            <a:r>
              <a:rPr lang="en-US" altLang="de-DE" dirty="0" err="1"/>
              <a:t>Verengung</a:t>
            </a:r>
            <a:r>
              <a:rPr lang="en-US" altLang="de-DE" dirty="0"/>
              <a:t> des </a:t>
            </a:r>
            <a:r>
              <a:rPr lang="en-US" altLang="de-DE" dirty="0" err="1"/>
              <a:t>Arbeitsbegriffs</a:t>
            </a:r>
            <a:r>
              <a:rPr lang="en-US" altLang="de-DE" dirty="0"/>
              <a:t> auf </a:t>
            </a:r>
            <a:r>
              <a:rPr lang="en-US" altLang="de-DE" dirty="0" err="1"/>
              <a:t>Erwerbsarbeit</a:t>
            </a:r>
            <a:r>
              <a:rPr lang="en-US" altLang="de-DE" dirty="0"/>
              <a:t>” (GW, </a:t>
            </a:r>
            <a:r>
              <a:rPr lang="en-US" altLang="de-DE" dirty="0" err="1"/>
              <a:t>Nr</a:t>
            </a:r>
            <a:r>
              <a:rPr lang="en-US" altLang="de-DE" dirty="0"/>
              <a:t>. 152)</a:t>
            </a:r>
            <a:endParaRPr lang="de-DE" altLang="de-DE"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Joachim Sikora\Pictures\Eigene Scans\2010-01 (Jan)\Scannen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981075"/>
            <a:ext cx="22161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Z:\Projekte\KSI\Jahrestagung-bagfa\bu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981075"/>
            <a:ext cx="60325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539750" y="5877272"/>
            <a:ext cx="7848674" cy="400110"/>
          </a:xfrm>
          <a:prstGeom prst="rect">
            <a:avLst/>
          </a:prstGeom>
          <a:noFill/>
        </p:spPr>
        <p:txBody>
          <a:bodyPr wrap="square" rtlCol="0">
            <a:spAutoFit/>
          </a:bodyPr>
          <a:lstStyle/>
          <a:p>
            <a:r>
              <a:rPr lang="de-DE" dirty="0"/>
              <a:t>         </a:t>
            </a:r>
            <a:r>
              <a:rPr lang="de-DE" sz="2000" dirty="0"/>
              <a:t>„bedingungsloses“ oder „tätigkeitsbasiertes“ Grundeinkommen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https://images-na.ssl-images-amazon.com/images/I/41CYtvYrRhL._SX320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461963"/>
            <a:ext cx="3960813"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feld 1"/>
          <p:cNvSpPr txBox="1">
            <a:spLocks noChangeArrowheads="1"/>
          </p:cNvSpPr>
          <p:nvPr/>
        </p:nvSpPr>
        <p:spPr bwMode="auto">
          <a:xfrm>
            <a:off x="5435600" y="1989138"/>
            <a:ext cx="76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29700" name="Picture 3" descr="Gemeinwohl Ökonomie Logo">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13045">
            <a:off x="4159250" y="1989138"/>
            <a:ext cx="47466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feld 2"/>
          <p:cNvSpPr txBox="1">
            <a:spLocks noChangeArrowheads="1"/>
          </p:cNvSpPr>
          <p:nvPr/>
        </p:nvSpPr>
        <p:spPr bwMode="auto">
          <a:xfrm>
            <a:off x="4545013" y="4437063"/>
            <a:ext cx="4354512"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a:t>Wirtschaft demokratisch verändern — </a:t>
            </a:r>
            <a:br>
              <a:rPr lang="de-DE" altLang="en-US"/>
            </a:br>
            <a:r>
              <a:rPr lang="de-DE" altLang="en-US"/>
              <a:t>Eine andere Ökonomie ist möglich! </a:t>
            </a:r>
            <a:br>
              <a:rPr lang="de-DE" altLang="en-US"/>
            </a:br>
            <a:r>
              <a:rPr lang="de-DE" altLang="en-US"/>
              <a:t>Christian Felber, </a:t>
            </a:r>
            <a:br>
              <a:rPr lang="de-DE" altLang="en-US"/>
            </a:br>
            <a:r>
              <a:rPr lang="de-DE" altLang="en-US"/>
              <a:t>gründete zusammen mit 15 UnternehmerInnen die Gemeinwohl-Ökonomie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descr="Z:\Projekte\KSI\Visionen\Hintergruende\2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5480050" cy="616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Z:\Projekte\ksi\ppt-Sammler\regionalwaerun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831850"/>
            <a:ext cx="3744912"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Z:\Projekte\KSI\Jahrestagung-bagfa\waerung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Projekte\Thomas\KSI\Gemeinwohl\powerpoint\Hintergründe\Back_42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79489">
            <a:off x="0" y="1357313"/>
            <a:ext cx="603408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K:\Projekte\Thomas\KSI\Gemeinwohl\powerpoint\Hintergründe\Back_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2722">
            <a:off x="3810000" y="2357438"/>
            <a:ext cx="533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p:cNvSpPr txBox="1"/>
          <p:nvPr/>
        </p:nvSpPr>
        <p:spPr>
          <a:xfrm>
            <a:off x="3275856" y="476672"/>
            <a:ext cx="3672408" cy="400110"/>
          </a:xfrm>
          <a:prstGeom prst="rect">
            <a:avLst/>
          </a:prstGeom>
          <a:noFill/>
        </p:spPr>
        <p:txBody>
          <a:bodyPr wrap="square" rtlCol="0">
            <a:spAutoFit/>
          </a:bodyPr>
          <a:lstStyle/>
          <a:p>
            <a:r>
              <a:rPr lang="de-DE" dirty="0"/>
              <a:t>„</a:t>
            </a:r>
            <a:r>
              <a:rPr lang="de-DE" sz="2000" dirty="0"/>
              <a:t>Zeit“ als Zahlungsmittel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https://images-na.ssl-images-amazon.com/images/I/51fjEoLoVsL._SX306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836613"/>
            <a:ext cx="29337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feld 1"/>
          <p:cNvSpPr txBox="1">
            <a:spLocks noChangeArrowheads="1"/>
          </p:cNvSpPr>
          <p:nvPr/>
        </p:nvSpPr>
        <p:spPr bwMode="auto">
          <a:xfrm>
            <a:off x="3779838" y="1412875"/>
            <a:ext cx="46799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a:t>Die heutigen Finanzkrisen wurzeln im Geldsystem – dem undurchsichtigen und verselbständigten Giralgeldregime der Banken. Es erzeugt überschießende Geldmengen und fördert damit Inflation, kreditgetriebene Spekulationsblasen, Krisenentstehung und allgemeine Überschuldung, letztlich vor allem die Überschuldung der Staatshaushalte auf Kosten der Allgemeinheit.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427984" y="764704"/>
            <a:ext cx="4248472" cy="1754326"/>
          </a:xfrm>
          <a:prstGeom prst="rect">
            <a:avLst/>
          </a:prstGeom>
          <a:noFill/>
        </p:spPr>
        <p:txBody>
          <a:bodyPr wrap="square" rtlCol="0">
            <a:spAutoFit/>
          </a:bodyPr>
          <a:lstStyle/>
          <a:p>
            <a:r>
              <a:rPr lang="de-DE" dirty="0"/>
              <a:t>Gliederung in vier Herzkammern, um die sozialen Subsysteme als Wertstufen (Grundwerte, kulturelle Werte, politische und wirtschaftliche Werte) zu realisieren. </a:t>
            </a:r>
          </a:p>
          <a:p>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0201"/>
            <a:ext cx="3888432" cy="5527999"/>
          </a:xfrm>
          <a:prstGeom prst="rect">
            <a:avLst/>
          </a:prstGeom>
        </p:spPr>
      </p:pic>
    </p:spTree>
    <p:extLst>
      <p:ext uri="{BB962C8B-B14F-4D97-AF65-F5344CB8AC3E}">
        <p14:creationId xmlns:p14="http://schemas.microsoft.com/office/powerpoint/2010/main" val="2817020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dirty="0"/>
              <a:t>Neue Formen der Gewaltenteilung</a:t>
            </a:r>
          </a:p>
        </p:txBody>
      </p:sp>
      <p:sp>
        <p:nvSpPr>
          <p:cNvPr id="36867" name="Inhaltsplatzhalter 2"/>
          <p:cNvSpPr>
            <a:spLocks noGrp="1"/>
          </p:cNvSpPr>
          <p:nvPr>
            <p:ph idx="1"/>
          </p:nvPr>
        </p:nvSpPr>
        <p:spPr>
          <a:xfrm>
            <a:off x="457200" y="1882775"/>
            <a:ext cx="8229600" cy="4572000"/>
          </a:xfrm>
        </p:spPr>
        <p:txBody>
          <a:bodyPr/>
          <a:lstStyle/>
          <a:p>
            <a:pPr>
              <a:buFont typeface="Wingdings" panose="05000000000000000000" pitchFamily="2" charset="2"/>
              <a:buChar char="Ø"/>
            </a:pPr>
            <a:r>
              <a:rPr lang="de-DE" altLang="en-US"/>
              <a:t> die „Konsultative“</a:t>
            </a:r>
          </a:p>
          <a:p>
            <a:pPr>
              <a:buFont typeface="Wingdings" panose="05000000000000000000" pitchFamily="2" charset="2"/>
              <a:buChar char="Ø"/>
            </a:pPr>
            <a:r>
              <a:rPr lang="de-DE" altLang="en-US"/>
              <a:t>die „Legislative“</a:t>
            </a:r>
          </a:p>
          <a:p>
            <a:pPr>
              <a:buFont typeface="Wingdings" panose="05000000000000000000" pitchFamily="2" charset="2"/>
              <a:buChar char="Ø"/>
            </a:pPr>
            <a:r>
              <a:rPr lang="de-DE" altLang="en-US"/>
              <a:t> die „Exekutive“</a:t>
            </a:r>
          </a:p>
          <a:p>
            <a:pPr>
              <a:buFont typeface="Wingdings" panose="05000000000000000000" pitchFamily="2" charset="2"/>
              <a:buChar char="Ø"/>
            </a:pPr>
            <a:r>
              <a:rPr lang="de-DE" altLang="en-US"/>
              <a:t>die „Regionale“</a:t>
            </a:r>
          </a:p>
          <a:p>
            <a:pPr>
              <a:buFont typeface="Wingdings" panose="05000000000000000000" pitchFamily="2" charset="2"/>
              <a:buChar char="Ø"/>
            </a:pPr>
            <a:r>
              <a:rPr lang="de-DE" altLang="en-US"/>
              <a:t>die „Judikative“</a:t>
            </a:r>
          </a:p>
          <a:p>
            <a:pPr>
              <a:buFont typeface="Wingdings" panose="05000000000000000000" pitchFamily="2" charset="2"/>
              <a:buChar char="Ø"/>
            </a:pPr>
            <a:r>
              <a:rPr lang="de-DE" altLang="en-US"/>
              <a:t>Neue Institutionen:</a:t>
            </a:r>
          </a:p>
          <a:p>
            <a:pPr lvl="2">
              <a:buFont typeface="Wingdings" panose="05000000000000000000" pitchFamily="2" charset="2"/>
              <a:buChar char="Ø"/>
            </a:pPr>
            <a:r>
              <a:rPr lang="de-DE" altLang="en-US"/>
              <a:t>die „Monetative“ und „Mediative“</a:t>
            </a:r>
          </a:p>
          <a:p>
            <a:pPr marL="1390650" lvl="4" indent="0">
              <a:buFont typeface="Wingdings 2" panose="05020102010507070707" pitchFamily="18" charset="2"/>
              <a:buNone/>
            </a:pPr>
            <a:endParaRPr lang="de-DE"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etzwerk-zukunft.de/system/html/zuk53-54-titel_opt-093fcca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270370"/>
            <a:ext cx="4464496" cy="631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93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el 1"/>
          <p:cNvSpPr>
            <a:spLocks noGrp="1"/>
          </p:cNvSpPr>
          <p:nvPr>
            <p:ph type="title"/>
          </p:nvPr>
        </p:nvSpPr>
        <p:spPr/>
        <p:txBody>
          <a:bodyPr/>
          <a:lstStyle/>
          <a:p>
            <a:pPr algn="ctr"/>
            <a:r>
              <a:rPr lang="de-DE" altLang="de-DE"/>
              <a:t>Legitimität der Demokratie </a:t>
            </a:r>
            <a:r>
              <a:rPr lang="de-DE" altLang="de-DE" sz="2800"/>
              <a:t>(Ronald Dworkin)</a:t>
            </a:r>
          </a:p>
        </p:txBody>
      </p:sp>
      <p:sp>
        <p:nvSpPr>
          <p:cNvPr id="3" name="Inhaltsplatzhalter 2"/>
          <p:cNvSpPr>
            <a:spLocks noGrp="1"/>
          </p:cNvSpPr>
          <p:nvPr>
            <p:ph idx="1"/>
          </p:nvPr>
        </p:nvSpPr>
        <p:spPr/>
        <p:txBody>
          <a:bodyPr/>
          <a:lstStyle/>
          <a:p>
            <a:r>
              <a:rPr lang="de-DE" altLang="de-DE" sz="2800" dirty="0"/>
              <a:t>Faire Verteilung «Ressourcen und Chancen»</a:t>
            </a:r>
          </a:p>
          <a:p>
            <a:r>
              <a:rPr lang="de-DE" altLang="de-DE" sz="2800" dirty="0"/>
              <a:t>Angemessene Konzeption negativer Freiheit</a:t>
            </a:r>
          </a:p>
          <a:p>
            <a:r>
              <a:rPr lang="de-DE" altLang="de-DE" sz="2800" dirty="0"/>
              <a:t>Angemessene Konzeption positiver Freiheit</a:t>
            </a:r>
          </a:p>
          <a:p>
            <a:pPr>
              <a:buFontTx/>
              <a:buNone/>
            </a:pPr>
            <a:endParaRPr lang="de-DE" altLang="de-DE" sz="2800" dirty="0"/>
          </a:p>
          <a:p>
            <a:pPr algn="ctr">
              <a:buFontTx/>
              <a:buNone/>
            </a:pPr>
            <a:r>
              <a:rPr lang="de-DE" altLang="de-DE" sz="2800" b="1" dirty="0"/>
              <a:t>Voraussetzung</a:t>
            </a:r>
          </a:p>
          <a:p>
            <a:pPr algn="ctr">
              <a:buFontTx/>
              <a:buNone/>
            </a:pPr>
            <a:r>
              <a:rPr lang="de-DE" altLang="de-DE" sz="2800" dirty="0"/>
              <a:t>Starker Rechtsstaat</a:t>
            </a:r>
          </a:p>
          <a:p>
            <a:pPr algn="ctr">
              <a:buFontTx/>
              <a:buNone/>
            </a:pPr>
            <a:r>
              <a:rPr lang="de-DE" altLang="de-DE" sz="2800" dirty="0"/>
              <a:t>Unabhängigkeit der Judikative</a:t>
            </a:r>
          </a:p>
          <a:p>
            <a:pPr algn="ctr">
              <a:buFontTx/>
              <a:buNone/>
            </a:pPr>
            <a:r>
              <a:rPr lang="de-DE" altLang="de-DE" sz="2800" dirty="0"/>
              <a:t>Charakter der Verfassung</a:t>
            </a:r>
          </a:p>
        </p:txBody>
      </p:sp>
      <p:sp>
        <p:nvSpPr>
          <p:cNvPr id="19459" name="Fußzeilenplatzhalt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altLang="de-DE" sz="1000">
                <a:solidFill>
                  <a:schemeClr val="bg2"/>
                </a:solidFill>
              </a:rPr>
              <a:t>Dr. Hans Jochen Gscheidmeyer (Vortrag Schumacher-Gesellschaft München, 20.FEB 2017)</a:t>
            </a:r>
          </a:p>
        </p:txBody>
      </p:sp>
    </p:spTree>
    <p:extLst>
      <p:ext uri="{BB962C8B-B14F-4D97-AF65-F5344CB8AC3E}">
        <p14:creationId xmlns:p14="http://schemas.microsoft.com/office/powerpoint/2010/main" val="1665613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2820101"/>
            <a:ext cx="2232248" cy="3571597"/>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406055"/>
            <a:ext cx="2880320" cy="3744417"/>
          </a:xfrm>
          <a:prstGeom prst="rect">
            <a:avLst/>
          </a:prstGeom>
        </p:spPr>
      </p:pic>
      <p:sp>
        <p:nvSpPr>
          <p:cNvPr id="6" name="Textfeld 5"/>
          <p:cNvSpPr txBox="1"/>
          <p:nvPr/>
        </p:nvSpPr>
        <p:spPr>
          <a:xfrm>
            <a:off x="1043608" y="620688"/>
            <a:ext cx="7416824" cy="2031325"/>
          </a:xfrm>
          <a:prstGeom prst="rect">
            <a:avLst/>
          </a:prstGeom>
          <a:noFill/>
        </p:spPr>
        <p:txBody>
          <a:bodyPr wrap="square" rtlCol="0">
            <a:spAutoFit/>
          </a:bodyPr>
          <a:lstStyle/>
          <a:p>
            <a:r>
              <a:rPr lang="de-DE" b="1" dirty="0"/>
              <a:t>Die Konsens-Falle </a:t>
            </a:r>
          </a:p>
          <a:p>
            <a:r>
              <a:rPr lang="de-DE" dirty="0"/>
              <a:t>Das Grundgesetz galt lange als Glücksfall der Geschichte - doch nach 54 Jahren ist sein Glanz erloschen. Experten machen das von Eingriffen lädierte Regelwerk voller Konstruktionsfehler für die Blockade dringend notwendiger Reformen in Politik und Gesellschaft verantwortlich. </a:t>
            </a:r>
          </a:p>
          <a:p>
            <a:r>
              <a:rPr lang="de-DE" dirty="0"/>
              <a:t>(Spiegel – 12.05.2003)</a:t>
            </a:r>
          </a:p>
        </p:txBody>
      </p:sp>
    </p:spTree>
    <p:extLst>
      <p:ext uri="{BB962C8B-B14F-4D97-AF65-F5344CB8AC3E}">
        <p14:creationId xmlns:p14="http://schemas.microsoft.com/office/powerpoint/2010/main" val="3680496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https://images-na.ssl-images-amazon.com/images/I/51ZoXNyicpL._SX342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476250"/>
            <a:ext cx="4170362"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feld 1"/>
          <p:cNvSpPr txBox="1">
            <a:spLocks noChangeArrowheads="1"/>
          </p:cNvSpPr>
          <p:nvPr/>
        </p:nvSpPr>
        <p:spPr bwMode="auto">
          <a:xfrm>
            <a:off x="4643438" y="765175"/>
            <a:ext cx="381635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a:t>"Systemisches KONSENSIEREN". Es hat einen außergewöhnlichen Einfluss, unter dem sich die Beteiligten wie von selbst dem größtmöglichen Konsens nähern. Dabei finden Machtspiele und Gruppenegoismen in frustrierende Erfolglosigkeit. Die Gruppe findet Lösungen, die wirksam und gleichzeitig für alle tragbar sind. Dabei gibt es keine klassischen "Verlierer", die sonst gegen die Anderen Widerstand aufbauen würden.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https://images-na.ssl-images-amazon.com/images/I/41rtu6-lnjL._SX351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3623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feld 1"/>
          <p:cNvSpPr txBox="1">
            <a:spLocks noChangeArrowheads="1"/>
          </p:cNvSpPr>
          <p:nvPr/>
        </p:nvSpPr>
        <p:spPr bwMode="auto">
          <a:xfrm>
            <a:off x="3708400" y="981075"/>
            <a:ext cx="525621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a:t>Dem "Mythos" Demokratie wird eine Generalüberholung des Grundgesetzes im Sinne einer neuen Deutschen Verfassung gegenübergestellt. Dazu werden "Blaupausen" (Visionen) einer neuen Gesellschafts-Architektur entwickelt.</a:t>
            </a:r>
          </a:p>
        </p:txBody>
      </p:sp>
      <p:pic>
        <p:nvPicPr>
          <p:cNvPr id="34820" name="Picture 2" descr="https://images-na.ssl-images-amazon.com/images/I/41ipzUK0FFL._SX351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2405063"/>
            <a:ext cx="3168650"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feld 3"/>
          <p:cNvSpPr txBox="1">
            <a:spLocks noChangeArrowheads="1"/>
          </p:cNvSpPr>
          <p:nvPr/>
        </p:nvSpPr>
        <p:spPr bwMode="auto">
          <a:xfrm>
            <a:off x="611188" y="5073650"/>
            <a:ext cx="432117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de-DE" altLang="en-US"/>
              <a:t>Gesellschaftspolitische Visionen - Fortsetzung des "Visionen-Reader I" - mit dem Schwerpunkt: Erarbeitung einer Deutschen Verfassung auf der Grundlage des Art. 146 des Grundgesetzes.</a:t>
            </a:r>
          </a:p>
        </p:txBody>
      </p:sp>
    </p:spTree>
    <p:extLst>
      <p:ext uri="{BB962C8B-B14F-4D97-AF65-F5344CB8AC3E}">
        <p14:creationId xmlns:p14="http://schemas.microsoft.com/office/powerpoint/2010/main" val="1631457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2105525" y="98206"/>
            <a:ext cx="4626430" cy="6558489"/>
          </a:xfrm>
          <a:prstGeom prst="rect">
            <a:avLst/>
          </a:prstGeom>
        </p:spPr>
      </p:pic>
    </p:spTree>
    <p:extLst>
      <p:ext uri="{BB962C8B-B14F-4D97-AF65-F5344CB8AC3E}">
        <p14:creationId xmlns:p14="http://schemas.microsoft.com/office/powerpoint/2010/main" val="2979803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demokratiegeschichte.eu/fileadmin/user_upload/Grundrechte__Parlamente__Parteien/SchlusslesungGrundgesetz19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35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feil nach unten 2"/>
          <p:cNvSpPr/>
          <p:nvPr/>
        </p:nvSpPr>
        <p:spPr>
          <a:xfrm>
            <a:off x="5076825" y="1628775"/>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de-D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 to="" calcmode="lin" valueType="num">
                                      <p:cBhvr>
                                        <p:cTn id="7" dur="1" fill="hold"/>
                                        <p:tgtEl>
                                          <p:spTgt spid="22530"/>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89" y="980728"/>
            <a:ext cx="8468767" cy="4750772"/>
          </a:xfrm>
          <a:prstGeom prst="rect">
            <a:avLst/>
          </a:prstGeom>
        </p:spPr>
      </p:pic>
    </p:spTree>
    <p:extLst>
      <p:ext uri="{BB962C8B-B14F-4D97-AF65-F5344CB8AC3E}">
        <p14:creationId xmlns:p14="http://schemas.microsoft.com/office/powerpoint/2010/main" val="40627140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2.bp.blogspot.com/-n3VxuuLV_nU/TdoIcJ5KvhI/AAAAAAAAAj4/LE9YCp2lbu0/s1600/grundgeset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to="" calcmode="lin" valueType="num">
                                      <p:cBhvr>
                                        <p:cTn id="7" dur="1" fill="hold"/>
                                        <p:tgtEl>
                                          <p:spTgt spid="2150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el 1"/>
          <p:cNvSpPr>
            <a:spLocks noGrp="1"/>
          </p:cNvSpPr>
          <p:nvPr>
            <p:ph type="title"/>
          </p:nvPr>
        </p:nvSpPr>
        <p:spPr/>
        <p:txBody>
          <a:bodyPr>
            <a:normAutofit/>
          </a:bodyPr>
          <a:lstStyle/>
          <a:p>
            <a:pPr algn="ctr"/>
            <a:r>
              <a:rPr lang="de-DE" altLang="de-DE" dirty="0"/>
              <a:t>Begriffsklärung Souveränität</a:t>
            </a:r>
            <a:br>
              <a:rPr lang="de-DE" altLang="de-DE" dirty="0"/>
            </a:br>
            <a:r>
              <a:rPr lang="de-DE" altLang="de-DE" sz="3200" dirty="0"/>
              <a:t>(nach K.A. Schachtschneider)</a:t>
            </a:r>
          </a:p>
        </p:txBody>
      </p:sp>
      <p:sp>
        <p:nvSpPr>
          <p:cNvPr id="21506" name="Inhaltsplatzhalter 2"/>
          <p:cNvSpPr>
            <a:spLocks noGrp="1"/>
          </p:cNvSpPr>
          <p:nvPr>
            <p:ph idx="1"/>
          </p:nvPr>
        </p:nvSpPr>
        <p:spPr>
          <a:xfrm>
            <a:off x="611188" y="1981200"/>
            <a:ext cx="8532812" cy="4400550"/>
          </a:xfrm>
        </p:spPr>
        <p:txBody>
          <a:bodyPr/>
          <a:lstStyle/>
          <a:p>
            <a:pPr marL="0" indent="0" algn="ctr">
              <a:buFontTx/>
              <a:buNone/>
            </a:pPr>
            <a:r>
              <a:rPr lang="de-DE" altLang="de-DE" sz="2800" dirty="0">
                <a:cs typeface="Arial" panose="020B0604020202020204" pitchFamily="34" charset="0"/>
              </a:rPr>
              <a:t>Der republikanischer Souveränitätsbegriff </a:t>
            </a:r>
          </a:p>
          <a:p>
            <a:pPr marL="0" indent="0" algn="ctr">
              <a:buFontTx/>
              <a:buNone/>
            </a:pPr>
            <a:r>
              <a:rPr lang="de-DE" altLang="de-DE" sz="2800" dirty="0">
                <a:cs typeface="Arial" panose="020B0604020202020204" pitchFamily="34" charset="0"/>
              </a:rPr>
              <a:t>sei bisher nicht geklärt und </a:t>
            </a:r>
            <a:r>
              <a:rPr lang="de-DE" altLang="de-DE" sz="2800" dirty="0" smtClean="0">
                <a:cs typeface="Arial" panose="020B0604020202020204" pitchFamily="34" charset="0"/>
              </a:rPr>
              <a:t>erörtert</a:t>
            </a:r>
          </a:p>
          <a:p>
            <a:pPr marL="0" indent="0" algn="ctr">
              <a:buFontTx/>
              <a:buNone/>
            </a:pPr>
            <a:endParaRPr lang="de-DE" altLang="de-DE" sz="2800" dirty="0">
              <a:latin typeface="Courier New" panose="02070309020205020404" pitchFamily="49" charset="0"/>
              <a:cs typeface="Courier New" panose="02070309020205020404" pitchFamily="49" charset="0"/>
            </a:endParaRPr>
          </a:p>
          <a:p>
            <a:pPr marL="0" indent="0" algn="ctr">
              <a:buFontTx/>
              <a:buNone/>
            </a:pPr>
            <a:r>
              <a:rPr lang="de-DE" altLang="de-DE" sz="2800" dirty="0">
                <a:latin typeface="Courier New" panose="02070309020205020404" pitchFamily="49" charset="0"/>
                <a:cs typeface="Courier New" panose="02070309020205020404" pitchFamily="49" charset="0"/>
              </a:rPr>
              <a:t>- </a:t>
            </a:r>
            <a:r>
              <a:rPr lang="de-DE" altLang="de-DE" sz="2800" i="1" dirty="0">
                <a:cs typeface="Arial" panose="020B0604020202020204" pitchFamily="34" charset="0"/>
              </a:rPr>
              <a:t>Herrschaft</a:t>
            </a:r>
            <a:r>
              <a:rPr lang="de-DE" altLang="de-DE" sz="2800" dirty="0">
                <a:cs typeface="Arial" panose="020B0604020202020204" pitchFamily="34" charset="0"/>
              </a:rPr>
              <a:t> oder </a:t>
            </a:r>
            <a:r>
              <a:rPr lang="de-DE" altLang="de-DE" sz="2800" i="1" dirty="0" smtClean="0">
                <a:solidFill>
                  <a:schemeClr val="accent2">
                    <a:lumMod val="20000"/>
                    <a:lumOff val="80000"/>
                  </a:schemeClr>
                </a:solidFill>
                <a:cs typeface="Arial" panose="020B0604020202020204" pitchFamily="34" charset="0"/>
              </a:rPr>
              <a:t>Freiheit</a:t>
            </a:r>
            <a:endParaRPr lang="de-DE" altLang="de-DE" sz="2800" dirty="0">
              <a:cs typeface="Arial" panose="020B0604020202020204" pitchFamily="34" charset="0"/>
            </a:endParaRPr>
          </a:p>
          <a:p>
            <a:pPr marL="0" indent="0" algn="ctr">
              <a:buFontTx/>
              <a:buNone/>
            </a:pPr>
            <a:r>
              <a:rPr lang="de-DE" altLang="de-DE" sz="2800" dirty="0">
                <a:cs typeface="Arial" panose="020B0604020202020204" pitchFamily="34" charset="0"/>
              </a:rPr>
              <a:t>- </a:t>
            </a:r>
            <a:r>
              <a:rPr lang="de-DE" altLang="de-DE" sz="2800" i="1" dirty="0">
                <a:cs typeface="Arial" panose="020B0604020202020204" pitchFamily="34" charset="0"/>
              </a:rPr>
              <a:t>Macht</a:t>
            </a:r>
            <a:r>
              <a:rPr lang="de-DE" altLang="de-DE" sz="2800" dirty="0">
                <a:cs typeface="Arial" panose="020B0604020202020204" pitchFamily="34" charset="0"/>
              </a:rPr>
              <a:t> oder </a:t>
            </a:r>
            <a:r>
              <a:rPr lang="de-DE" altLang="de-DE" sz="2800" i="1" dirty="0" smtClean="0">
                <a:solidFill>
                  <a:srgbClr val="FFC7DD"/>
                </a:solidFill>
                <a:cs typeface="Arial" panose="020B0604020202020204" pitchFamily="34" charset="0"/>
              </a:rPr>
              <a:t>Recht</a:t>
            </a:r>
            <a:endParaRPr lang="de-DE" altLang="de-DE" sz="2800" dirty="0">
              <a:cs typeface="Arial" panose="020B0604020202020204" pitchFamily="34" charset="0"/>
            </a:endParaRPr>
          </a:p>
          <a:p>
            <a:pPr marL="457200" indent="-457200" algn="ctr">
              <a:buFontTx/>
              <a:buChar char="-"/>
            </a:pPr>
            <a:r>
              <a:rPr lang="de-DE" altLang="de-DE" sz="2800" i="1" dirty="0" smtClean="0">
                <a:cs typeface="Arial" panose="020B0604020202020204" pitchFamily="34" charset="0"/>
              </a:rPr>
              <a:t>Volks</a:t>
            </a:r>
            <a:r>
              <a:rPr lang="de-DE" altLang="de-DE" sz="2800" dirty="0">
                <a:cs typeface="Arial" panose="020B0604020202020204" pitchFamily="34" charset="0"/>
              </a:rPr>
              <a:t>- oder </a:t>
            </a:r>
            <a:r>
              <a:rPr lang="de-DE" altLang="de-DE" sz="2800" i="1" dirty="0" smtClean="0">
                <a:solidFill>
                  <a:schemeClr val="accent1">
                    <a:lumMod val="20000"/>
                    <a:lumOff val="80000"/>
                  </a:schemeClr>
                </a:solidFill>
                <a:cs typeface="Arial" panose="020B0604020202020204" pitchFamily="34" charset="0"/>
              </a:rPr>
              <a:t>Bürgersouveränität</a:t>
            </a:r>
          </a:p>
          <a:p>
            <a:pPr marL="457200" indent="-457200" algn="ctr">
              <a:buFontTx/>
              <a:buChar char="-"/>
            </a:pPr>
            <a:r>
              <a:rPr lang="de-DE" altLang="de-DE" sz="2800" dirty="0" smtClean="0">
                <a:solidFill>
                  <a:schemeClr val="accent1">
                    <a:lumMod val="20000"/>
                    <a:lumOff val="80000"/>
                  </a:schemeClr>
                </a:solidFill>
                <a:cs typeface="Arial" panose="020B0604020202020204" pitchFamily="34" charset="0"/>
              </a:rPr>
              <a:t>“Das Volk ist nicht nur die Quelle </a:t>
            </a:r>
            <a:r>
              <a:rPr lang="de-DE" altLang="de-DE" sz="2800" smtClean="0">
                <a:solidFill>
                  <a:schemeClr val="accent1">
                    <a:lumMod val="20000"/>
                    <a:lumOff val="80000"/>
                  </a:schemeClr>
                </a:solidFill>
                <a:cs typeface="Arial" panose="020B0604020202020204" pitchFamily="34" charset="0"/>
              </a:rPr>
              <a:t>der Staatsgewalt, </a:t>
            </a:r>
            <a:r>
              <a:rPr lang="de-DE" altLang="de-DE" sz="2800" dirty="0" smtClean="0">
                <a:solidFill>
                  <a:schemeClr val="accent1">
                    <a:lumMod val="20000"/>
                    <a:lumOff val="80000"/>
                  </a:schemeClr>
                </a:solidFill>
                <a:cs typeface="Arial" panose="020B0604020202020204" pitchFamily="34" charset="0"/>
              </a:rPr>
              <a:t>es hat diese auch inne.“</a:t>
            </a:r>
            <a:endParaRPr lang="de-DE" altLang="de-DE" sz="2800" dirty="0">
              <a:solidFill>
                <a:schemeClr val="accent1">
                  <a:lumMod val="20000"/>
                  <a:lumOff val="80000"/>
                </a:schemeClr>
              </a:solidFill>
              <a:cs typeface="Arial" panose="020B0604020202020204" pitchFamily="34" charset="0"/>
            </a:endParaRPr>
          </a:p>
        </p:txBody>
      </p:sp>
      <p:sp>
        <p:nvSpPr>
          <p:cNvPr id="21507" name="Fußzeilenplatzhalt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altLang="de-DE" sz="1000">
                <a:solidFill>
                  <a:schemeClr val="bg2"/>
                </a:solidFill>
              </a:rPr>
              <a:t>Dr. Hans Jochen Gscheidmeyer (Vortrag Schumacher-Gesellschaft München, 20.FEB 2017)</a:t>
            </a:r>
          </a:p>
        </p:txBody>
      </p:sp>
    </p:spTree>
    <p:extLst>
      <p:ext uri="{BB962C8B-B14F-4D97-AF65-F5344CB8AC3E}">
        <p14:creationId xmlns:p14="http://schemas.microsoft.com/office/powerpoint/2010/main" val="521843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0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50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1506">
                                            <p:txEl>
                                              <p:pRg st="6" end="6"/>
                                            </p:txEl>
                                          </p:spTgt>
                                        </p:tgtEl>
                                        <p:attrNameLst>
                                          <p:attrName>style.visibility</p:attrName>
                                        </p:attrNameLst>
                                      </p:cBhvr>
                                      <p:to>
                                        <p:strVal val="visible"/>
                                      </p:to>
                                    </p:set>
                                    <p:animEffect transition="in" filter="blinds(horizontal)">
                                      <p:cBhvr>
                                        <p:cTn id="15" dur="500"/>
                                        <p:tgtEl>
                                          <p:spTgt spid="215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80"/>
            <a:ext cx="5220072" cy="2198737"/>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4754">
            <a:off x="5011029" y="481747"/>
            <a:ext cx="2653502" cy="3783136"/>
          </a:xfrm>
          <a:prstGeom prst="rect">
            <a:avLst/>
          </a:prstGeom>
        </p:spPr>
      </p:pic>
      <p:sp>
        <p:nvSpPr>
          <p:cNvPr id="4" name="Textfeld 3"/>
          <p:cNvSpPr txBox="1"/>
          <p:nvPr/>
        </p:nvSpPr>
        <p:spPr>
          <a:xfrm>
            <a:off x="467544" y="2963442"/>
            <a:ext cx="4464496" cy="2585323"/>
          </a:xfrm>
          <a:prstGeom prst="rect">
            <a:avLst/>
          </a:prstGeom>
          <a:noFill/>
        </p:spPr>
        <p:txBody>
          <a:bodyPr wrap="square" rtlCol="0">
            <a:spAutoFit/>
          </a:bodyPr>
          <a:lstStyle/>
          <a:p>
            <a:r>
              <a:rPr lang="de-DE" dirty="0"/>
              <a:t>Heinz Kruse kreist um die Frage, mit welchen Mitteln unsere Politik wieder demokratisiert werden könnte. Er wirft einen Blick auf die wirtschaftlichen und politischen Grundlagen einer modernen Demokratie. Der Autor zeigt auf, dass demokratische Reformen nötig und auch möglich sind, und skizziert einen Weg zur Umsetzung dieser Reformen. </a:t>
            </a:r>
          </a:p>
        </p:txBody>
      </p:sp>
    </p:spTree>
    <p:extLst>
      <p:ext uri="{BB962C8B-B14F-4D97-AF65-F5344CB8AC3E}">
        <p14:creationId xmlns:p14="http://schemas.microsoft.com/office/powerpoint/2010/main" val="367543001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upload.wikimedia.org/wikipedia/commons/thumb/9/9b/DBP_1981_1107_Grundgedanken_der_Demokratie.jpg/220px-DBP_1981_1107_Grundgedanken_der_Demokrat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250"/>
            <a:ext cx="91186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 to="" calcmode="lin" valueType="num">
                                      <p:cBhvr>
                                        <p:cTn id="7" dur="1" fill="hold"/>
                                        <p:tgtEl>
                                          <p:spTgt spid="2048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el 1"/>
          <p:cNvSpPr>
            <a:spLocks noGrp="1"/>
          </p:cNvSpPr>
          <p:nvPr>
            <p:ph type="title"/>
          </p:nvPr>
        </p:nvSpPr>
        <p:spPr>
          <a:xfrm>
            <a:off x="457200" y="301776"/>
            <a:ext cx="8229600" cy="1399032"/>
          </a:xfrm>
        </p:spPr>
        <p:txBody>
          <a:bodyPr/>
          <a:lstStyle/>
          <a:p>
            <a:r>
              <a:rPr lang="de-DE" altLang="de-DE" dirty="0"/>
              <a:t>Begriff des Rechts</a:t>
            </a:r>
            <a:br>
              <a:rPr lang="de-DE" altLang="de-DE" dirty="0"/>
            </a:br>
            <a:endParaRPr lang="de-DE" altLang="de-DE" sz="2800" dirty="0"/>
          </a:p>
        </p:txBody>
      </p:sp>
      <p:sp>
        <p:nvSpPr>
          <p:cNvPr id="3" name="Inhaltsplatzhalter 2"/>
          <p:cNvSpPr>
            <a:spLocks noGrp="1"/>
          </p:cNvSpPr>
          <p:nvPr>
            <p:ph idx="1"/>
          </p:nvPr>
        </p:nvSpPr>
        <p:spPr/>
        <p:txBody>
          <a:bodyPr/>
          <a:lstStyle/>
          <a:p>
            <a:pPr marL="0" indent="0">
              <a:buNone/>
            </a:pPr>
            <a:r>
              <a:rPr lang="de-DE" altLang="de-DE" sz="2800" dirty="0"/>
              <a:t>John </a:t>
            </a:r>
            <a:r>
              <a:rPr lang="de-DE" altLang="de-DE" sz="2800"/>
              <a:t>Locke </a:t>
            </a:r>
            <a:r>
              <a:rPr lang="de-DE" altLang="de-DE" sz="2800" smtClean="0"/>
              <a:t>«</a:t>
            </a:r>
            <a:r>
              <a:rPr lang="de-DE" altLang="de-DE" sz="2800" dirty="0" smtClean="0"/>
              <a:t>Über </a:t>
            </a:r>
            <a:r>
              <a:rPr lang="de-DE" altLang="de-DE" sz="2800" smtClean="0"/>
              <a:t>die </a:t>
            </a:r>
            <a:r>
              <a:rPr lang="de-DE" altLang="de-DE" sz="2800"/>
              <a:t>R</a:t>
            </a:r>
            <a:r>
              <a:rPr lang="de-DE" altLang="de-DE" sz="2800" smtClean="0"/>
              <a:t>egierung» (1690):                                               </a:t>
            </a:r>
            <a:r>
              <a:rPr lang="de-DE" altLang="de-DE" sz="2800" dirty="0"/>
              <a:t>»Ohne </a:t>
            </a:r>
            <a:r>
              <a:rPr lang="de-DE" altLang="de-DE" sz="2800" dirty="0">
                <a:solidFill>
                  <a:schemeClr val="accent2">
                    <a:lumMod val="20000"/>
                    <a:lumOff val="80000"/>
                  </a:schemeClr>
                </a:solidFill>
              </a:rPr>
              <a:t>Recht </a:t>
            </a:r>
            <a:r>
              <a:rPr lang="de-DE" altLang="de-DE" sz="2800" dirty="0"/>
              <a:t>gibt es auch keine </a:t>
            </a:r>
            <a:r>
              <a:rPr lang="de-DE" altLang="de-DE" sz="2800" dirty="0">
                <a:solidFill>
                  <a:srgbClr val="FFC7DD"/>
                </a:solidFill>
              </a:rPr>
              <a:t>Freiheit</a:t>
            </a:r>
            <a:r>
              <a:rPr lang="de-DE" altLang="de-DE" sz="2800" dirty="0"/>
              <a:t>.«</a:t>
            </a:r>
          </a:p>
          <a:p>
            <a:pPr marL="0" indent="0">
              <a:buFontTx/>
              <a:buNone/>
            </a:pPr>
            <a:r>
              <a:rPr lang="de-DE" altLang="de-DE" sz="2800" dirty="0" smtClean="0"/>
              <a:t>In </a:t>
            </a:r>
            <a:r>
              <a:rPr lang="de-DE" altLang="de-DE" sz="2800" dirty="0"/>
              <a:t>welchem wechselseitigen Verhältnis </a:t>
            </a:r>
          </a:p>
          <a:p>
            <a:pPr marL="0" indent="0">
              <a:buFontTx/>
              <a:buNone/>
            </a:pPr>
            <a:r>
              <a:rPr lang="de-DE" altLang="de-DE" sz="2800" dirty="0" smtClean="0"/>
              <a:t>Stehen </a:t>
            </a:r>
            <a:r>
              <a:rPr lang="de-DE" altLang="de-DE" sz="2800" dirty="0" smtClean="0">
                <a:solidFill>
                  <a:schemeClr val="accent1">
                    <a:lumMod val="20000"/>
                    <a:lumOff val="80000"/>
                  </a:schemeClr>
                </a:solidFill>
              </a:rPr>
              <a:t>Recht</a:t>
            </a:r>
            <a:r>
              <a:rPr lang="de-DE" altLang="de-DE" sz="2800" dirty="0" smtClean="0"/>
              <a:t> </a:t>
            </a:r>
            <a:r>
              <a:rPr lang="de-DE" altLang="de-DE" sz="2800" dirty="0"/>
              <a:t>und </a:t>
            </a:r>
            <a:r>
              <a:rPr lang="de-DE" altLang="de-DE" sz="2800" dirty="0" smtClean="0">
                <a:solidFill>
                  <a:schemeClr val="accent1">
                    <a:lumMod val="20000"/>
                    <a:lumOff val="80000"/>
                  </a:schemeClr>
                </a:solidFill>
              </a:rPr>
              <a:t>Mora</a:t>
            </a:r>
            <a:r>
              <a:rPr lang="de-DE" altLang="de-DE" sz="2800" dirty="0" smtClean="0"/>
              <a:t>l?</a:t>
            </a:r>
            <a:endParaRPr lang="de-DE" altLang="de-DE" sz="2800" dirty="0"/>
          </a:p>
          <a:p>
            <a:pPr marL="0" indent="0">
              <a:buFont typeface="Wingdings" panose="05000000000000000000" pitchFamily="2" charset="2"/>
              <a:buChar char="²"/>
            </a:pPr>
            <a:r>
              <a:rPr lang="de-DE" altLang="de-DE" sz="2400" dirty="0"/>
              <a:t>Verbindungsthese oder </a:t>
            </a:r>
            <a:r>
              <a:rPr lang="de-DE" altLang="de-DE" sz="2400" dirty="0" smtClean="0"/>
              <a:t>Trennungsthese</a:t>
            </a:r>
            <a:endParaRPr lang="de-DE" altLang="de-DE" sz="2400" dirty="0"/>
          </a:p>
          <a:p>
            <a:pPr marL="0" indent="0">
              <a:buFont typeface="Wingdings" panose="05000000000000000000" pitchFamily="2" charset="2"/>
              <a:buChar char="²"/>
            </a:pPr>
            <a:r>
              <a:rPr lang="de-DE" altLang="de-DE" sz="2400" dirty="0">
                <a:solidFill>
                  <a:schemeClr val="accent2">
                    <a:lumMod val="20000"/>
                    <a:lumOff val="80000"/>
                  </a:schemeClr>
                </a:solidFill>
              </a:rPr>
              <a:t>Dworkin 2011 (Opus Magnum «</a:t>
            </a:r>
            <a:r>
              <a:rPr lang="de-DE" altLang="de-DE" sz="2000" dirty="0">
                <a:solidFill>
                  <a:schemeClr val="accent2">
                    <a:lumMod val="20000"/>
                    <a:lumOff val="80000"/>
                  </a:schemeClr>
                </a:solidFill>
              </a:rPr>
              <a:t>Gerechtigkeit für Igel</a:t>
            </a:r>
            <a:r>
              <a:rPr lang="de-DE" altLang="de-DE" sz="2400" dirty="0">
                <a:solidFill>
                  <a:schemeClr val="accent2">
                    <a:lumMod val="20000"/>
                    <a:lumOff val="80000"/>
                  </a:schemeClr>
                </a:solidFill>
              </a:rPr>
              <a:t>»)</a:t>
            </a:r>
          </a:p>
          <a:p>
            <a:pPr lvl="1">
              <a:buFont typeface="Wingdings" panose="05000000000000000000" pitchFamily="2" charset="2"/>
              <a:buChar char="Ø"/>
            </a:pPr>
            <a:r>
              <a:rPr lang="de-DE" altLang="de-DE" sz="2400" dirty="0"/>
              <a:t>Persönliche Moral ergibt sich aus der Ethik</a:t>
            </a:r>
          </a:p>
          <a:p>
            <a:pPr lvl="1">
              <a:buFont typeface="Wingdings" panose="05000000000000000000" pitchFamily="2" charset="2"/>
              <a:buChar char="Ø"/>
            </a:pPr>
            <a:r>
              <a:rPr lang="de-DE" altLang="de-DE" sz="2400" dirty="0"/>
              <a:t>Aus der persönlichen Moral folgt die politische</a:t>
            </a:r>
          </a:p>
          <a:p>
            <a:pPr lvl="1">
              <a:buFont typeface="Wingdings" panose="05000000000000000000" pitchFamily="2" charset="2"/>
              <a:buChar char="Ø"/>
            </a:pPr>
            <a:r>
              <a:rPr lang="de-DE" altLang="de-DE" sz="2400" dirty="0"/>
              <a:t>Das Recht ist Teilbereich der politischen </a:t>
            </a:r>
            <a:r>
              <a:rPr lang="de-DE" altLang="de-DE" sz="2400" dirty="0" smtClean="0"/>
              <a:t>Moral</a:t>
            </a:r>
          </a:p>
        </p:txBody>
      </p:sp>
      <p:sp>
        <p:nvSpPr>
          <p:cNvPr id="20483" name="Fußzeilenplatzhalt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altLang="de-DE" sz="1000">
                <a:solidFill>
                  <a:schemeClr val="bg2"/>
                </a:solidFill>
              </a:rPr>
              <a:t>Dr. Hans Jochen Gscheidmeyer (Vortrag Schumacher-Gesellschaft München, 20.FEB 2017)</a:t>
            </a:r>
          </a:p>
        </p:txBody>
      </p:sp>
    </p:spTree>
    <p:extLst>
      <p:ext uri="{BB962C8B-B14F-4D97-AF65-F5344CB8AC3E}">
        <p14:creationId xmlns:p14="http://schemas.microsoft.com/office/powerpoint/2010/main" val="3628604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linds(horizont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2.bp.blogspot.com/-Uocs3mQIe_A/UE5QbdUOi7I/AAAAAAAACMU/viPUL2yXdG4/s1600/0f8e3fbf147a1d55ea7266662264c588_LAR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05827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to="" calcmode="lin" valueType="num">
                                      <p:cBhvr>
                                        <p:cTn id="7" dur="1" fill="hold"/>
                                        <p:tgtEl>
                                          <p:spTgt spid="2355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b="1" dirty="0"/>
              <a:t>UNSERE VISION</a:t>
            </a:r>
            <a:endParaRPr lang="de-DE" dirty="0"/>
          </a:p>
        </p:txBody>
      </p:sp>
      <p:sp>
        <p:nvSpPr>
          <p:cNvPr id="48131" name="Inhaltsplatzhalter 2"/>
          <p:cNvSpPr>
            <a:spLocks noGrp="1"/>
          </p:cNvSpPr>
          <p:nvPr>
            <p:ph idx="1"/>
          </p:nvPr>
        </p:nvSpPr>
        <p:spPr>
          <a:xfrm>
            <a:off x="457200" y="1882775"/>
            <a:ext cx="8229600" cy="4572000"/>
          </a:xfrm>
        </p:spPr>
        <p:txBody>
          <a:bodyPr/>
          <a:lstStyle/>
          <a:p>
            <a:pPr marL="63500" indent="0">
              <a:buFont typeface="Wingdings 2" panose="05020102010507070707" pitchFamily="18" charset="2"/>
              <a:buNone/>
            </a:pPr>
            <a:r>
              <a:rPr lang="de-DE" altLang="en-US" b="1"/>
              <a:t>Evolutionäre Erneuerung von Demokratie und Gesellschaftsordnung</a:t>
            </a:r>
          </a:p>
          <a:p>
            <a:pPr marL="63500" indent="0">
              <a:buFont typeface="Wingdings 2" panose="05020102010507070707" pitchFamily="18" charset="2"/>
              <a:buNone/>
            </a:pPr>
            <a:endParaRPr lang="de-DE" altLang="en-US" b="1"/>
          </a:p>
          <a:p>
            <a:pPr marL="63500" indent="0">
              <a:buFont typeface="Wingdings 2" panose="05020102010507070707" pitchFamily="18" charset="2"/>
              <a:buNone/>
            </a:pPr>
            <a:r>
              <a:rPr lang="de-DE" altLang="en-US" sz="2400"/>
              <a:t>Grundgesetz Artikel 20 (2):</a:t>
            </a:r>
          </a:p>
          <a:p>
            <a:pPr marL="63500" indent="0">
              <a:buFont typeface="Wingdings 2" panose="05020102010507070707" pitchFamily="18" charset="2"/>
              <a:buNone/>
            </a:pPr>
            <a:r>
              <a:rPr lang="de-DE" altLang="en-US" sz="2400"/>
              <a:t>„ Alle Staatsgewalt geht vom Volke aus.</a:t>
            </a:r>
          </a:p>
          <a:p>
            <a:pPr marL="63500" indent="0">
              <a:buFont typeface="Wingdings 2" panose="05020102010507070707" pitchFamily="18" charset="2"/>
              <a:buNone/>
            </a:pPr>
            <a:r>
              <a:rPr lang="de-DE" altLang="en-US" sz="2400"/>
              <a:t>Sie wird vom Volke in Wahlen und Abstimmungen und durch besondere Organe der Gesetzgebung, der vollziehenden Gewalt und der Rechtsprechung ausgeübt".</a:t>
            </a:r>
          </a:p>
        </p:txBody>
      </p:sp>
    </p:spTree>
    <p:extLst>
      <p:ext uri="{BB962C8B-B14F-4D97-AF65-F5344CB8AC3E}">
        <p14:creationId xmlns:p14="http://schemas.microsoft.com/office/powerpoint/2010/main" val="3909231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defRPr/>
            </a:pPr>
            <a:r>
              <a:rPr lang="de-DE" b="1" dirty="0"/>
              <a:t>UNSER ZIEL</a:t>
            </a:r>
            <a:endParaRPr lang="de-DE" dirty="0"/>
          </a:p>
        </p:txBody>
      </p:sp>
      <p:sp>
        <p:nvSpPr>
          <p:cNvPr id="4" name="Inhaltsplatzhalter 3"/>
          <p:cNvSpPr>
            <a:spLocks noGrp="1"/>
          </p:cNvSpPr>
          <p:nvPr>
            <p:ph sz="half" idx="1"/>
          </p:nvPr>
        </p:nvSpPr>
        <p:spPr>
          <a:xfrm>
            <a:off x="457200" y="1722438"/>
            <a:ext cx="7715250" cy="4525962"/>
          </a:xfrm>
        </p:spPr>
        <p:txBody>
          <a:bodyPr/>
          <a:lstStyle/>
          <a:p>
            <a:pPr marL="65087" indent="0">
              <a:buFont typeface="Wingdings 2" panose="05020102010507070707" pitchFamily="18" charset="2"/>
              <a:buNone/>
              <a:defRPr/>
            </a:pPr>
            <a:r>
              <a:rPr lang="de-DE" sz="1800" b="1" dirty="0"/>
              <a:t>Art. 20 Grundgesetz mit Leben erfüllen und zukunftstauglich machen mit Bürgern</a:t>
            </a:r>
            <a:r>
              <a:rPr lang="de-DE" sz="1000" b="1" dirty="0"/>
              <a:t>1) </a:t>
            </a:r>
            <a:r>
              <a:rPr lang="de-DE" sz="1800" b="1" dirty="0"/>
              <a:t>als wesentlichen Akteuren unserer Demokratie:</a:t>
            </a:r>
          </a:p>
          <a:p>
            <a:pPr lvl="2">
              <a:buFont typeface="Arial" panose="020B0604020202020204" pitchFamily="34" charset="0"/>
              <a:buChar char="•"/>
              <a:defRPr/>
            </a:pPr>
            <a:r>
              <a:rPr lang="de-DE" sz="1600" b="1" dirty="0"/>
              <a:t>Mittels dauerhafter Souveränität des</a:t>
            </a:r>
          </a:p>
          <a:p>
            <a:pPr marL="722312" lvl="2" indent="0">
              <a:buFont typeface="Wingdings 2" panose="05020102010507070707" pitchFamily="18" charset="2"/>
              <a:buNone/>
              <a:defRPr/>
            </a:pPr>
            <a:r>
              <a:rPr lang="de-DE" sz="1600" b="1" dirty="0"/>
              <a:t>       Volkes über die Verfassung</a:t>
            </a:r>
          </a:p>
          <a:p>
            <a:pPr lvl="2">
              <a:buFont typeface="Arial" panose="020B0604020202020204" pitchFamily="34" charset="0"/>
              <a:buChar char="•"/>
              <a:defRPr/>
            </a:pPr>
            <a:r>
              <a:rPr lang="de-DE" sz="1600" b="1" dirty="0"/>
              <a:t>Durch Ergänzung der Wahlen mit</a:t>
            </a:r>
          </a:p>
          <a:p>
            <a:pPr marL="722312" lvl="2" indent="0">
              <a:buFont typeface="Wingdings 2" panose="05020102010507070707" pitchFamily="18" charset="2"/>
              <a:buNone/>
              <a:defRPr/>
            </a:pPr>
            <a:r>
              <a:rPr lang="de-DE" sz="1600" b="1" dirty="0"/>
              <a:t>       direkten und garantierten Verfahren</a:t>
            </a:r>
          </a:p>
          <a:p>
            <a:pPr lvl="2">
              <a:buFont typeface="Arial" panose="020B0604020202020204" pitchFamily="34" charset="0"/>
              <a:buChar char="•"/>
              <a:defRPr/>
            </a:pPr>
            <a:r>
              <a:rPr lang="de-DE" sz="1600" b="1" dirty="0"/>
              <a:t>Durch gesicherte Teilung der</a:t>
            </a:r>
          </a:p>
          <a:p>
            <a:pPr marL="722312" lvl="2" indent="0">
              <a:buFont typeface="Wingdings 2" panose="05020102010507070707" pitchFamily="18" charset="2"/>
              <a:buNone/>
              <a:defRPr/>
            </a:pPr>
            <a:r>
              <a:rPr lang="de-DE" sz="1600" b="1" dirty="0"/>
              <a:t>       Gewalten</a:t>
            </a:r>
          </a:p>
          <a:p>
            <a:pPr lvl="2">
              <a:buFont typeface="Arial" panose="020B0604020202020204" pitchFamily="34" charset="0"/>
              <a:buChar char="•"/>
              <a:defRPr/>
            </a:pPr>
            <a:r>
              <a:rPr lang="de-DE" sz="1600" b="1" dirty="0"/>
              <a:t>Durch eine in der Gesellschaft</a:t>
            </a:r>
          </a:p>
          <a:p>
            <a:pPr marL="722312" lvl="2" indent="0">
              <a:buFont typeface="Wingdings 2" panose="05020102010507070707" pitchFamily="18" charset="2"/>
              <a:buNone/>
              <a:defRPr/>
            </a:pPr>
            <a:r>
              <a:rPr lang="de-DE" sz="1600" b="1" dirty="0"/>
              <a:t>       verankerte zukunftsweisende Verfassung</a:t>
            </a:r>
          </a:p>
          <a:p>
            <a:pPr marL="65087" indent="0">
              <a:buFont typeface="Wingdings 2" panose="05020102010507070707" pitchFamily="18" charset="2"/>
              <a:buNone/>
              <a:defRPr/>
            </a:pPr>
            <a:endParaRPr lang="de-DE" sz="1200" b="1" dirty="0"/>
          </a:p>
          <a:p>
            <a:pPr marL="65087" indent="0">
              <a:buFont typeface="Wingdings 2" panose="05020102010507070707" pitchFamily="18" charset="2"/>
              <a:buNone/>
              <a:defRPr/>
            </a:pPr>
            <a:endParaRPr lang="de-DE" sz="1200" b="1" dirty="0"/>
          </a:p>
          <a:p>
            <a:pPr marL="65087" indent="0">
              <a:buFont typeface="Wingdings 2" panose="05020102010507070707" pitchFamily="18" charset="2"/>
              <a:buNone/>
              <a:defRPr/>
            </a:pPr>
            <a:endParaRPr lang="de-DE" sz="1200" b="1" dirty="0"/>
          </a:p>
          <a:p>
            <a:pPr marL="65087" indent="0">
              <a:buFont typeface="Wingdings 2" panose="05020102010507070707" pitchFamily="18" charset="2"/>
              <a:buNone/>
              <a:defRPr/>
            </a:pPr>
            <a:r>
              <a:rPr lang="de-DE" sz="1100" b="1" dirty="0"/>
              <a:t>1) mit Bürgern sind immer Bürgerinnen und Bürger gemeint</a:t>
            </a:r>
            <a:endParaRPr lang="de-DE" sz="11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altona.info/wp-content/uploads/2009/08/2009-08-31-grundgesetz_7m_volksentsche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265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9826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to="" calcmode="lin" valueType="num">
                                      <p:cBhvr>
                                        <p:cTn id="7" dur="1" fill="hold"/>
                                        <p:tgtEl>
                                          <p:spTgt spid="163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b="1" dirty="0"/>
              <a:t>DIES WOLLEN WIR</a:t>
            </a:r>
            <a:br>
              <a:rPr lang="de-DE" b="1" dirty="0"/>
            </a:br>
            <a:r>
              <a:rPr lang="de-DE" b="1" dirty="0"/>
              <a:t>ERREICHEN DURCH</a:t>
            </a:r>
            <a:endParaRPr lang="de-DE" dirty="0"/>
          </a:p>
        </p:txBody>
      </p:sp>
      <p:sp>
        <p:nvSpPr>
          <p:cNvPr id="45059" name="Inhaltsplatzhalter 2"/>
          <p:cNvSpPr>
            <a:spLocks noGrp="1"/>
          </p:cNvSpPr>
          <p:nvPr>
            <p:ph idx="1"/>
          </p:nvPr>
        </p:nvSpPr>
        <p:spPr>
          <a:xfrm>
            <a:off x="457200" y="1882775"/>
            <a:ext cx="8229600" cy="4572000"/>
          </a:xfrm>
        </p:spPr>
        <p:txBody>
          <a:bodyPr/>
          <a:lstStyle/>
          <a:p>
            <a:pPr marL="63500" indent="0">
              <a:buFont typeface="Wingdings 2" panose="05020102010507070707" pitchFamily="18" charset="2"/>
              <a:buNone/>
            </a:pPr>
            <a:r>
              <a:rPr lang="de-DE" altLang="en-US" sz="1400" b="1"/>
              <a:t>a) die Initiierung eines Bürger-Konvents zur Diskussion von Ziel und Vorgehen</a:t>
            </a:r>
          </a:p>
          <a:p>
            <a:pPr marL="63500" indent="0">
              <a:buFont typeface="Wingdings 2" panose="05020102010507070707" pitchFamily="18" charset="2"/>
              <a:buNone/>
            </a:pPr>
            <a:r>
              <a:rPr lang="de-DE" altLang="en-US" sz="1400" b="1"/>
              <a:t>b) die Verwirklichung der Souveränität des Volkes durch die Übernahme des</a:t>
            </a:r>
          </a:p>
          <a:p>
            <a:pPr marL="63500" indent="0">
              <a:buFont typeface="Wingdings 2" panose="05020102010507070707" pitchFamily="18" charset="2"/>
              <a:buNone/>
            </a:pPr>
            <a:r>
              <a:rPr lang="de-DE" altLang="en-US" sz="1400" b="1"/>
              <a:t>Wortlauts des Grundgesetzes als Verfassung, jedoch mit folgenden</a:t>
            </a:r>
          </a:p>
          <a:p>
            <a:pPr marL="63500" indent="0">
              <a:buFont typeface="Wingdings 2" panose="05020102010507070707" pitchFamily="18" charset="2"/>
              <a:buNone/>
            </a:pPr>
            <a:r>
              <a:rPr lang="de-DE" altLang="en-US" sz="1400" b="1"/>
              <a:t>Ergänzungen1</a:t>
            </a:r>
          </a:p>
          <a:p>
            <a:pPr marL="63500" indent="0">
              <a:buFont typeface="Wingdings 2" panose="05020102010507070707" pitchFamily="18" charset="2"/>
              <a:buNone/>
            </a:pPr>
            <a:r>
              <a:rPr lang="de-DE" altLang="en-US" sz="1400" b="1"/>
              <a:t>- Dauerhafte Sicherung der Verfassungshoheit des Volkes</a:t>
            </a:r>
          </a:p>
          <a:p>
            <a:pPr marL="63500" indent="0">
              <a:buFont typeface="Wingdings 2" panose="05020102010507070707" pitchFamily="18" charset="2"/>
              <a:buNone/>
            </a:pPr>
            <a:r>
              <a:rPr lang="de-DE" altLang="en-US" sz="1400" b="1"/>
              <a:t>- Konkretisierung des Rechts auf Volksabstimmung und Volksbefragung</a:t>
            </a:r>
          </a:p>
          <a:p>
            <a:pPr marL="63500" indent="0">
              <a:buFont typeface="Wingdings 2" panose="05020102010507070707" pitchFamily="18" charset="2"/>
              <a:buNone/>
            </a:pPr>
            <a:r>
              <a:rPr lang="de-DE" altLang="en-US" sz="1400" b="1"/>
              <a:t>c) die Bürgerwahl einer »verfassungsgebenden Versammlung«</a:t>
            </a:r>
          </a:p>
          <a:p>
            <a:pPr marL="63500" indent="0">
              <a:buFont typeface="Wingdings 2" panose="05020102010507070707" pitchFamily="18" charset="2"/>
              <a:buNone/>
            </a:pPr>
            <a:r>
              <a:rPr lang="de-DE" altLang="en-US" sz="1400" b="1"/>
              <a:t>mit dem Ziel: »Entwurf einer in unserer Gesellschaft verankerten zukunftsweisenden Verfassung«2</a:t>
            </a:r>
          </a:p>
          <a:p>
            <a:pPr marL="63500" indent="0">
              <a:buFont typeface="Wingdings 2" panose="05020102010507070707" pitchFamily="18" charset="2"/>
              <a:buNone/>
            </a:pPr>
            <a:r>
              <a:rPr lang="de-DE" altLang="en-US" sz="1400" b="1"/>
              <a:t>d) die freie Entscheidung des deutschen Volkes über den nach c) vorgelegten</a:t>
            </a:r>
          </a:p>
          <a:p>
            <a:pPr marL="63500" indent="0">
              <a:buFont typeface="Wingdings 2" panose="05020102010507070707" pitchFamily="18" charset="2"/>
              <a:buNone/>
            </a:pPr>
            <a:r>
              <a:rPr lang="de-DE" altLang="en-US" sz="1400" b="1"/>
              <a:t>Verfassungsentwurf</a:t>
            </a:r>
          </a:p>
          <a:p>
            <a:pPr marL="63500" indent="0">
              <a:buFont typeface="Wingdings 2" panose="05020102010507070707" pitchFamily="18" charset="2"/>
              <a:buNone/>
            </a:pPr>
            <a:r>
              <a:rPr lang="de-DE" altLang="en-US" sz="1400" b="1"/>
              <a:t>e) die zeitgleiche Einrichtung eines ständigen Organs zur Pflege der Verfassung und Sicherung der Souveränität des Volkes (»Verfassungsrat« oder »Konsultative«)</a:t>
            </a:r>
          </a:p>
          <a:p>
            <a:pPr marL="63500" indent="0">
              <a:buFont typeface="Wingdings 2" panose="05020102010507070707" pitchFamily="18" charset="2"/>
              <a:buNone/>
            </a:pPr>
            <a:endParaRPr lang="de-DE" altLang="en-US" sz="1400" b="1"/>
          </a:p>
          <a:p>
            <a:pPr marL="63500" indent="0">
              <a:buFont typeface="Wingdings 2" panose="05020102010507070707" pitchFamily="18" charset="2"/>
              <a:buNone/>
            </a:pPr>
            <a:r>
              <a:rPr lang="de-DE" altLang="en-US" sz="1400" b="1"/>
              <a:t> </a:t>
            </a:r>
            <a:r>
              <a:rPr lang="de-DE" altLang="en-US" sz="1000" b="1"/>
              <a:t>1  </a:t>
            </a:r>
            <a:r>
              <a:rPr lang="de-DE" altLang="en-US" sz="1000"/>
              <a:t>Wir schließen uns in Teil (b) dem Ansatz unserer befreundeten Organisation »Verfassung vom Volk e.V.« an.</a:t>
            </a:r>
          </a:p>
          <a:p>
            <a:pPr marL="63500" indent="0">
              <a:buFont typeface="Wingdings 2" panose="05020102010507070707" pitchFamily="18" charset="2"/>
              <a:buNone/>
            </a:pPr>
            <a:r>
              <a:rPr lang="de-DE" altLang="en-US" sz="1000"/>
              <a:t>( www.verfassung-vom-volk.org)</a:t>
            </a:r>
          </a:p>
          <a:p>
            <a:pPr marL="63500" indent="0">
              <a:buFont typeface="Wingdings 2" panose="05020102010507070707" pitchFamily="18" charset="2"/>
              <a:buNone/>
            </a:pPr>
            <a:r>
              <a:rPr lang="de-DE" altLang="en-US" sz="1000" b="1"/>
              <a:t>2) </a:t>
            </a:r>
            <a:r>
              <a:rPr lang="de-DE" altLang="en-US" sz="1000"/>
              <a:t>Die Schritte c) bis e) krönen den mit a) und b) erworbenen Souveränitätsgewinn des Volkes über die</a:t>
            </a:r>
          </a:p>
          <a:p>
            <a:pPr marL="63500" indent="0">
              <a:buFont typeface="Wingdings 2" panose="05020102010507070707" pitchFamily="18" charset="2"/>
              <a:buNone/>
            </a:pPr>
            <a:r>
              <a:rPr lang="de-DE" altLang="en-US" sz="1000"/>
              <a:t>Verfassung durch Pflege von demokratischem Diskurs &amp; politischer Praxis und festigen somit erste aktive Teilhabe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b="1" dirty="0"/>
              <a:t>NÄCHSTE AKTIVITÄTEN</a:t>
            </a:r>
            <a:endParaRPr lang="de-DE" dirty="0"/>
          </a:p>
        </p:txBody>
      </p:sp>
      <p:sp>
        <p:nvSpPr>
          <p:cNvPr id="46083" name="Inhaltsplatzhalter 2"/>
          <p:cNvSpPr>
            <a:spLocks noGrp="1"/>
          </p:cNvSpPr>
          <p:nvPr>
            <p:ph idx="1"/>
          </p:nvPr>
        </p:nvSpPr>
        <p:spPr>
          <a:xfrm>
            <a:off x="457200" y="1882775"/>
            <a:ext cx="8229600" cy="4572000"/>
          </a:xfrm>
        </p:spPr>
        <p:txBody>
          <a:bodyPr/>
          <a:lstStyle/>
          <a:p>
            <a:pPr marL="63500" indent="0">
              <a:buFont typeface="Wingdings 2" panose="05020102010507070707" pitchFamily="18" charset="2"/>
              <a:buNone/>
            </a:pPr>
            <a:r>
              <a:rPr lang="de-DE" altLang="en-US" sz="1800" b="1"/>
              <a:t>In der ersten Phase unserer Arbeit wollen wir uns bemühen, die Demokratie-Initiativen möglichst umfassend für obige Ziele zu</a:t>
            </a:r>
          </a:p>
          <a:p>
            <a:pPr marL="63500" indent="0">
              <a:buFont typeface="Wingdings 2" panose="05020102010507070707" pitchFamily="18" charset="2"/>
              <a:buNone/>
            </a:pPr>
            <a:r>
              <a:rPr lang="de-DE" altLang="en-US" sz="1800" b="1"/>
              <a:t>gewinnen, um die Realisierungschancen der Initiative zu erhöhen. Konstruktive Optimierungen obiger Ziele sind dabei erwünscht.</a:t>
            </a:r>
          </a:p>
          <a:p>
            <a:pPr marL="63500" indent="0">
              <a:buFont typeface="Wingdings 2" panose="05020102010507070707" pitchFamily="18" charset="2"/>
              <a:buNone/>
            </a:pPr>
            <a:endParaRPr lang="de-DE" altLang="en-US" sz="1800" b="1"/>
          </a:p>
          <a:p>
            <a:pPr marL="63500" indent="0">
              <a:buFont typeface="Wingdings 2" panose="05020102010507070707" pitchFamily="18" charset="2"/>
              <a:buNone/>
            </a:pPr>
            <a:r>
              <a:rPr lang="de-DE" altLang="en-US" sz="1800" b="1"/>
              <a:t>Die sich anschließende zweite Phase konzentriert sich auf die Erzeugung einer entsprechenden Bewegung und Aufbruchstimmung unter den deutschen Bürgern; sie gipfelt in der Veranstaltung des Bürger-Konventes.</a:t>
            </a:r>
            <a:endParaRPr lang="de-DE" altLang="en-US" sz="18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pPr>
              <a:defRPr/>
            </a:pPr>
            <a:r>
              <a:rPr lang="de-DE" sz="2000" dirty="0"/>
              <a:t/>
            </a:r>
            <a:br>
              <a:rPr lang="de-DE" sz="2000" dirty="0"/>
            </a:br>
            <a:r>
              <a:rPr lang="de-DE" sz="3200" b="1" dirty="0">
                <a:hlinkClick r:id="rId2"/>
              </a:rPr>
              <a:t>Karte</a:t>
            </a:r>
            <a:r>
              <a:rPr lang="de-DE" sz="2000" b="1" dirty="0">
                <a:hlinkClick r:id="rId2"/>
              </a:rPr>
              <a:t> </a:t>
            </a:r>
            <a:r>
              <a:rPr lang="de-DE" sz="3200" b="1" dirty="0">
                <a:hlinkClick r:id="rId2"/>
              </a:rPr>
              <a:t>der Demokratie-Initiativen</a:t>
            </a:r>
            <a:r>
              <a:rPr lang="de-DE" sz="2000" b="1" dirty="0"/>
              <a:t> </a:t>
            </a:r>
            <a:br>
              <a:rPr lang="de-DE" sz="2000" b="1" dirty="0"/>
            </a:br>
            <a:r>
              <a:rPr lang="de-DE" sz="2000" b="1" dirty="0"/>
              <a:t>www.deutschland-neu-starten.de</a:t>
            </a:r>
            <a:br>
              <a:rPr lang="de-DE" sz="2000" b="1" dirty="0"/>
            </a:br>
            <a:endParaRPr lang="de-DE" sz="2000" dirty="0"/>
          </a:p>
        </p:txBody>
      </p:sp>
      <p:pic>
        <p:nvPicPr>
          <p:cNvPr id="49155" name="Picture 2" descr="bildstartseite">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286000" y="1882775"/>
            <a:ext cx="4572000" cy="4572000"/>
          </a:xfr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26854"/>
            <a:ext cx="8229600" cy="1399032"/>
          </a:xfrm>
        </p:spPr>
        <p:txBody>
          <a:bodyPr>
            <a:normAutofit fontScale="90000"/>
          </a:bodyPr>
          <a:lstStyle/>
          <a:p>
            <a:r>
              <a:rPr lang="de-DE" dirty="0"/>
              <a:t/>
            </a:r>
            <a:br>
              <a:rPr lang="de-DE" dirty="0"/>
            </a:br>
            <a:r>
              <a:rPr lang="de-DE" sz="3600" dirty="0">
                <a:solidFill>
                  <a:schemeClr val="accent1"/>
                </a:solidFill>
              </a:rPr>
              <a:t>www.initiative-verfassungskonvent.de</a:t>
            </a:r>
          </a:p>
        </p:txBody>
      </p:sp>
      <p:sp>
        <p:nvSpPr>
          <p:cNvPr id="3" name="Inhaltsplatzhalter 2"/>
          <p:cNvSpPr>
            <a:spLocks noGrp="1"/>
          </p:cNvSpPr>
          <p:nvPr>
            <p:ph idx="1"/>
          </p:nvPr>
        </p:nvSpPr>
        <p:spPr/>
        <p:txBody>
          <a:bodyPr/>
          <a:lstStyle/>
          <a:p>
            <a:endParaRPr lang="de-DE" dirty="0"/>
          </a:p>
          <a:p>
            <a:pPr lvl="8"/>
            <a:endParaRPr lang="de-DE" dirty="0"/>
          </a:p>
        </p:txBody>
      </p:sp>
      <p:pic>
        <p:nvPicPr>
          <p:cNvPr id="1026" name="Picture 2" descr="http://www.initiative-verfassungskonvent.de/templates/jsn_air_pro/images/vklogo2.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71750"/>
            <a:ext cx="60960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8420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Debattenräume</a:t>
            </a:r>
            <a:br>
              <a:rPr lang="de-DE" dirty="0"/>
            </a:br>
            <a:r>
              <a:rPr lang="de-DE" dirty="0"/>
              <a:t>www.visionsofpolitics.de</a:t>
            </a:r>
          </a:p>
        </p:txBody>
      </p:sp>
      <p:sp>
        <p:nvSpPr>
          <p:cNvPr id="3" name="Inhaltsplatzhalter 2"/>
          <p:cNvSpPr>
            <a:spLocks noGrp="1"/>
          </p:cNvSpPr>
          <p:nvPr>
            <p:ph idx="1"/>
          </p:nvPr>
        </p:nvSpPr>
        <p:spPr/>
        <p:txBody>
          <a:bodyPr/>
          <a:lstStyle/>
          <a:p>
            <a:r>
              <a:rPr lang="de-DE" b="1" dirty="0" err="1">
                <a:hlinkClick r:id="rId2" tooltip="Visions of Politics"/>
              </a:rPr>
              <a:t>Visions</a:t>
            </a:r>
            <a:r>
              <a:rPr lang="de-DE" b="1" dirty="0">
                <a:hlinkClick r:id="rId2" tooltip="Visions of Politics"/>
              </a:rPr>
              <a:t> </a:t>
            </a:r>
            <a:r>
              <a:rPr lang="de-DE" b="1" dirty="0" err="1">
                <a:hlinkClick r:id="rId2" tooltip="Visions of Politics"/>
              </a:rPr>
              <a:t>of</a:t>
            </a:r>
            <a:r>
              <a:rPr lang="de-DE" b="1" dirty="0">
                <a:hlinkClick r:id="rId2" tooltip="Visions of Politics"/>
              </a:rPr>
              <a:t> Politics </a:t>
            </a:r>
            <a:endParaRPr lang="de-DE" b="1" dirty="0"/>
          </a:p>
          <a:p>
            <a:r>
              <a:rPr lang="de-DE" dirty="0"/>
              <a:t>Die Politikwerkstatt der Bürgerbewegung Initiative Verfassungskonvent</a:t>
            </a:r>
          </a:p>
          <a:p>
            <a:pPr marL="65087" indent="0">
              <a:buNone/>
            </a:pPr>
            <a:endParaRPr lang="de-DE" dirty="0"/>
          </a:p>
        </p:txBody>
      </p:sp>
    </p:spTree>
    <p:extLst>
      <p:ext uri="{BB962C8B-B14F-4D97-AF65-F5344CB8AC3E}">
        <p14:creationId xmlns:p14="http://schemas.microsoft.com/office/powerpoint/2010/main" val="1386959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emokratie basisdemokratie buergerbeteiligung wutbuerger buergerbewegung deliberation deliberative-demokrat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feil nach unten 2"/>
          <p:cNvSpPr/>
          <p:nvPr/>
        </p:nvSpPr>
        <p:spPr>
          <a:xfrm>
            <a:off x="7235825" y="2276475"/>
            <a:ext cx="485775" cy="9794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to="" calcmode="lin" valueType="num">
                                      <p:cBhvr>
                                        <p:cTn id="7" dur="1" fill="hold"/>
                                        <p:tgtEl>
                                          <p:spTgt spid="19458"/>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to="" calcmode="lin" valueType="num">
                                      <p:cBhvr>
                                        <p:cTn id="12"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p:cNvSpPr>
            <a:spLocks noGrp="1"/>
          </p:cNvSpPr>
          <p:nvPr>
            <p:ph type="title"/>
          </p:nvPr>
        </p:nvSpPr>
        <p:spPr>
          <a:xfrm>
            <a:off x="179512" y="267494"/>
            <a:ext cx="8640960" cy="1399032"/>
          </a:xfrm>
        </p:spPr>
        <p:txBody>
          <a:bodyPr>
            <a:normAutofit fontScale="90000"/>
          </a:bodyPr>
          <a:lstStyle/>
          <a:p>
            <a:pPr algn="ctr"/>
            <a:r>
              <a:rPr lang="de-DE" altLang="de-DE" dirty="0">
                <a:solidFill>
                  <a:schemeClr val="accent2">
                    <a:lumMod val="60000"/>
                    <a:lumOff val="40000"/>
                  </a:schemeClr>
                </a:solidFill>
              </a:rPr>
              <a:t>Geist der Demokratie</a:t>
            </a:r>
            <a:br>
              <a:rPr lang="de-DE" altLang="de-DE" dirty="0">
                <a:solidFill>
                  <a:schemeClr val="accent2">
                    <a:lumMod val="60000"/>
                    <a:lumOff val="40000"/>
                  </a:schemeClr>
                </a:solidFill>
              </a:rPr>
            </a:br>
            <a:r>
              <a:rPr lang="de-DE" altLang="de-DE" sz="3600" dirty="0">
                <a:solidFill>
                  <a:schemeClr val="accent2">
                    <a:lumMod val="60000"/>
                    <a:lumOff val="40000"/>
                  </a:schemeClr>
                </a:solidFill>
              </a:rPr>
              <a:t>Fehler der Wenigen, </a:t>
            </a:r>
            <a:r>
              <a:rPr lang="de-DE" altLang="de-DE" sz="3200" dirty="0">
                <a:solidFill>
                  <a:schemeClr val="accent2">
                    <a:lumMod val="60000"/>
                    <a:lumOff val="40000"/>
                  </a:schemeClr>
                </a:solidFill>
              </a:rPr>
              <a:t>Weisheit der Vielen?</a:t>
            </a:r>
            <a:endParaRPr lang="de-DE" altLang="de-DE" sz="3200" dirty="0"/>
          </a:p>
        </p:txBody>
      </p:sp>
      <p:sp>
        <p:nvSpPr>
          <p:cNvPr id="18434" name="Inhaltsplatzhalter 2"/>
          <p:cNvSpPr>
            <a:spLocks noGrp="1"/>
          </p:cNvSpPr>
          <p:nvPr>
            <p:ph idx="1"/>
          </p:nvPr>
        </p:nvSpPr>
        <p:spPr/>
        <p:txBody>
          <a:bodyPr/>
          <a:lstStyle/>
          <a:p>
            <a:pPr marL="0" indent="0" algn="ctr">
              <a:buNone/>
            </a:pPr>
            <a:endParaRPr lang="de-DE" altLang="de-DE" sz="2800" dirty="0"/>
          </a:p>
          <a:p>
            <a:pPr marL="0" indent="0" algn="ctr">
              <a:buNone/>
            </a:pPr>
            <a:r>
              <a:rPr lang="de-DE" sz="3200" dirty="0"/>
              <a:t>»Die moralische Verfassung der menschlichen Welt, sozial gehärtet mit den Mitteln des positiven Rechts, ist ein von den Menschen gleichberechtigt </a:t>
            </a:r>
          </a:p>
          <a:p>
            <a:pPr marL="0" indent="0" algn="ctr">
              <a:buNone/>
            </a:pPr>
            <a:r>
              <a:rPr lang="de-DE" sz="3200" dirty="0"/>
              <a:t>zu betreibendes Projekt</a:t>
            </a:r>
            <a:r>
              <a:rPr lang="de-DE" altLang="de-DE" sz="3200" dirty="0"/>
              <a:t>.</a:t>
            </a:r>
            <a:r>
              <a:rPr lang="de-DE" altLang="de-DE" sz="2800" dirty="0"/>
              <a:t>«</a:t>
            </a:r>
          </a:p>
          <a:p>
            <a:pPr marL="0" indent="0" algn="ctr">
              <a:buNone/>
            </a:pPr>
            <a:r>
              <a:rPr lang="de-DE" altLang="de-DE" sz="2400" dirty="0">
                <a:solidFill>
                  <a:schemeClr val="accent1">
                    <a:lumMod val="20000"/>
                    <a:lumOff val="80000"/>
                  </a:schemeClr>
                </a:solidFill>
              </a:rPr>
              <a:t>Matthias </a:t>
            </a:r>
            <a:r>
              <a:rPr lang="de-DE" altLang="de-DE" sz="2400" dirty="0" err="1">
                <a:solidFill>
                  <a:schemeClr val="accent1">
                    <a:lumMod val="20000"/>
                    <a:lumOff val="80000"/>
                  </a:schemeClr>
                </a:solidFill>
              </a:rPr>
              <a:t>Mahlmann</a:t>
            </a:r>
            <a:r>
              <a:rPr lang="de-DE" altLang="de-DE" sz="2400" dirty="0">
                <a:solidFill>
                  <a:schemeClr val="accent1">
                    <a:lumMod val="20000"/>
                    <a:lumOff val="80000"/>
                  </a:schemeClr>
                </a:solidFill>
              </a:rPr>
              <a:t> </a:t>
            </a:r>
          </a:p>
          <a:p>
            <a:pPr marL="0" indent="0" algn="ctr">
              <a:buNone/>
            </a:pPr>
            <a:r>
              <a:rPr lang="de-DE" altLang="de-DE" sz="2400" dirty="0">
                <a:solidFill>
                  <a:schemeClr val="accent1">
                    <a:lumMod val="20000"/>
                    <a:lumOff val="80000"/>
                  </a:schemeClr>
                </a:solidFill>
              </a:rPr>
              <a:t>Rechtsphilosophie &amp; Rechtstheorie</a:t>
            </a:r>
          </a:p>
        </p:txBody>
      </p:sp>
      <p:sp>
        <p:nvSpPr>
          <p:cNvPr id="18435" name="Fußzeilenplatzhalt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altLang="de-DE" sz="1000">
                <a:solidFill>
                  <a:schemeClr val="bg2"/>
                </a:solidFill>
              </a:rPr>
              <a:t>Dr. Hans Jochen Gscheidmeyer (Vortrag Schumacher-Gesellschaft München, 20.FEB 2017)</a:t>
            </a:r>
          </a:p>
        </p:txBody>
      </p:sp>
    </p:spTree>
    <p:extLst>
      <p:ext uri="{BB962C8B-B14F-4D97-AF65-F5344CB8AC3E}">
        <p14:creationId xmlns:p14="http://schemas.microsoft.com/office/powerpoint/2010/main" val="362272417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463" y="144463"/>
            <a:ext cx="89662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2204864"/>
            <a:ext cx="8229600" cy="1399032"/>
          </a:xfrm>
        </p:spPr>
        <p:txBody>
          <a:bodyPr/>
          <a:lstStyle/>
          <a:p>
            <a:pPr marL="484632" algn="ctr" eaLnBrk="1" fontAlgn="auto" hangingPunct="1">
              <a:spcAft>
                <a:spcPts val="0"/>
              </a:spcAft>
              <a:defRPr/>
            </a:pPr>
            <a:r>
              <a:rPr lang="de-DE" dirty="0">
                <a:solidFill>
                  <a:schemeClr val="accent1">
                    <a:tint val="83000"/>
                    <a:satMod val="150000"/>
                  </a:schemeClr>
                </a:solidFill>
              </a:rPr>
              <a:t>Danke!</a:t>
            </a:r>
          </a:p>
        </p:txBody>
      </p:sp>
    </p:spTree>
    <p:extLst>
      <p:ext uri="{BB962C8B-B14F-4D97-AF65-F5344CB8AC3E}">
        <p14:creationId xmlns:p14="http://schemas.microsoft.com/office/powerpoint/2010/main" val="2788779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Projekte\KSI\Jahrestagung-bagfa\ksi_a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70" y="0"/>
            <a:ext cx="9190070" cy="6894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Z:\Projekte\KSI\Jahrestagung-bagfa\ksi_n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28" y="0"/>
            <a:ext cx="9050236" cy="6789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ild 11" descr="C:\Users\Joachim Sikora\Downloads\visualsynonyms_steindesansto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910" y="282925"/>
            <a:ext cx="6161744" cy="615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 14" descr="http://www.stadtwerk-am-see.de/de/ueber-uns/presse/pressebilder/trinkwasser/sas_Stein_in_See_bl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82926"/>
            <a:ext cx="4640752" cy="618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99141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692275" y="333375"/>
            <a:ext cx="5183188"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1"/>
              </a:buClr>
              <a:buSzPct val="80000"/>
              <a:buFont typeface="Wingdings 2" panose="05020102010507070707" pitchFamily="18" charset="2"/>
              <a:buChar char=""/>
              <a:defRPr sz="3000">
                <a:solidFill>
                  <a:schemeClr val="tx1"/>
                </a:solidFill>
                <a:latin typeface="Century Gothic" panose="020B0502020202020204" pitchFamily="34" charset="0"/>
              </a:defRPr>
            </a:lvl1pPr>
            <a:lvl2pPr marL="742950" indent="-285750">
              <a:spcBef>
                <a:spcPct val="20000"/>
              </a:spcBef>
              <a:buClr>
                <a:schemeClr val="accent1"/>
              </a:buClr>
              <a:buSzPct val="95000"/>
              <a:buFont typeface="Verdana" panose="020B0604030504040204" pitchFamily="34" charset="0"/>
              <a:buChar char="›"/>
              <a:defRPr sz="2600">
                <a:solidFill>
                  <a:schemeClr val="tx1"/>
                </a:solidFill>
                <a:latin typeface="Century Gothic" panose="020B0502020202020204" pitchFamily="34" charset="0"/>
              </a:defRPr>
            </a:lvl2pPr>
            <a:lvl3pPr marL="1143000" indent="-228600">
              <a:spcBef>
                <a:spcPct val="20000"/>
              </a:spcBef>
              <a:buClr>
                <a:schemeClr val="accent1"/>
              </a:buClr>
              <a:buFont typeface="Wingdings 2" panose="05020102010507070707" pitchFamily="18" charset="2"/>
              <a:buChar char=""/>
              <a:defRPr sz="2400">
                <a:solidFill>
                  <a:schemeClr val="tx1"/>
                </a:solidFill>
                <a:latin typeface="Century Gothic" panose="020B0502020202020204" pitchFamily="34" charset="0"/>
              </a:defRPr>
            </a:lvl3pPr>
            <a:lvl4pPr marL="1600200" indent="-228600">
              <a:spcBef>
                <a:spcPct val="20000"/>
              </a:spcBef>
              <a:buClr>
                <a:schemeClr val="accent1"/>
              </a:buClr>
              <a:buFont typeface="Wingdings 2" panose="05020102010507070707" pitchFamily="18" charset="2"/>
              <a:buChar char=""/>
              <a:defRPr sz="2000">
                <a:solidFill>
                  <a:schemeClr val="tx1"/>
                </a:solidFill>
                <a:latin typeface="Century Gothic" panose="020B0502020202020204" pitchFamily="34" charset="0"/>
              </a:defRPr>
            </a:lvl4pPr>
            <a:lvl5pPr marL="2057400" indent="-228600">
              <a:spcBef>
                <a:spcPct val="20000"/>
              </a:spcBef>
              <a:buClr>
                <a:srgbClr val="FF90B2"/>
              </a:buClr>
              <a:buFont typeface="Wingdings 2" panose="05020102010507070707" pitchFamily="18" charset="2"/>
              <a:buChar char=""/>
              <a:defRPr sz="1900">
                <a:solidFill>
                  <a:schemeClr val="tx1"/>
                </a:solidFill>
                <a:latin typeface="Century Gothic" panose="020B0502020202020204" pitchFamily="34" charset="0"/>
              </a:defRPr>
            </a:lvl5pPr>
            <a:lvl6pPr marL="25146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6pPr>
            <a:lvl7pPr marL="29718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7pPr>
            <a:lvl8pPr marL="34290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8pPr>
            <a:lvl9pPr marL="3886200" indent="-228600" eaLnBrk="0" fontAlgn="base" hangingPunct="0">
              <a:spcBef>
                <a:spcPct val="20000"/>
              </a:spcBef>
              <a:spcAft>
                <a:spcPct val="0"/>
              </a:spcAft>
              <a:buClr>
                <a:srgbClr val="FF90B2"/>
              </a:buClr>
              <a:buFont typeface="Wingdings 2" panose="05020102010507070707" pitchFamily="18" charset="2"/>
              <a:buChar char=""/>
              <a:defRPr sz="1900">
                <a:solidFill>
                  <a:schemeClr val="tx1"/>
                </a:solidFill>
                <a:latin typeface="Century Gothic" panose="020B0502020202020204" pitchFamily="34" charset="0"/>
              </a:defRPr>
            </a:lvl9pPr>
          </a:lstStyle>
          <a:p>
            <a:pPr eaLnBrk="1" hangingPunct="1">
              <a:spcBef>
                <a:spcPct val="0"/>
              </a:spcBef>
              <a:buClrTx/>
              <a:buSzTx/>
              <a:buFontTx/>
              <a:buNone/>
            </a:pPr>
            <a:r>
              <a:rPr lang="de-DE" altLang="de-DE" sz="2800" b="1">
                <a:latin typeface="Calibri" panose="020F0502020204030204" pitchFamily="34" charset="0"/>
                <a:cs typeface="Times New Roman" panose="02020603050405020304" pitchFamily="18" charset="0"/>
              </a:rPr>
              <a:t>Packen wir es an!! Dazu wäre eine </a:t>
            </a:r>
            <a:r>
              <a:rPr lang="de-DE" altLang="de-DE" sz="2800" b="1" i="1">
                <a:latin typeface="Calibri" panose="020F0502020204030204" pitchFamily="34" charset="0"/>
                <a:cs typeface="Times New Roman" panose="02020603050405020304" pitchFamily="18" charset="0"/>
              </a:rPr>
              <a:t>strategische Vernetzung</a:t>
            </a:r>
            <a:r>
              <a:rPr lang="de-DE" altLang="de-DE" sz="2800" b="1">
                <a:latin typeface="Calibri" panose="020F0502020204030204" pitchFamily="34" charset="0"/>
                <a:cs typeface="Times New Roman" panose="02020603050405020304" pitchFamily="18" charset="0"/>
              </a:rPr>
              <a:t> lebenswichtig!</a:t>
            </a:r>
            <a:endParaRPr lang="de-DE" altLang="de-DE" sz="2800">
              <a:latin typeface="Arial" panose="020B0604020202020204" pitchFamily="34" charset="0"/>
            </a:endParaRPr>
          </a:p>
          <a:p>
            <a:pPr>
              <a:spcBef>
                <a:spcPct val="0"/>
              </a:spcBef>
              <a:buClrTx/>
              <a:buSzTx/>
              <a:buFontTx/>
              <a:buNone/>
            </a:pPr>
            <a:r>
              <a:rPr lang="de-DE" altLang="de-DE" sz="2800">
                <a:latin typeface="Calibri" panose="020F0502020204030204" pitchFamily="34" charset="0"/>
                <a:cs typeface="Times New Roman" panose="02020603050405020304" pitchFamily="18" charset="0"/>
              </a:rPr>
              <a:t>Also  werfen wir den „Stein des Anstoßes“ ins Wasser!</a:t>
            </a:r>
            <a:endParaRPr lang="de-DE" altLang="de-DE" sz="2800">
              <a:latin typeface="Arial" panose="020B0604020202020204" pitchFamily="34" charset="0"/>
            </a:endParaRPr>
          </a:p>
          <a:p>
            <a:pPr>
              <a:spcBef>
                <a:spcPct val="0"/>
              </a:spcBef>
              <a:buClrTx/>
              <a:buSzTx/>
              <a:buFontTx/>
              <a:buNone/>
            </a:pPr>
            <a:endParaRPr lang="de-DE" altLang="de-DE" sz="1800">
              <a:latin typeface="Arial" panose="020B0604020202020204" pitchFamily="34" charset="0"/>
            </a:endParaRPr>
          </a:p>
        </p:txBody>
      </p:sp>
      <p:pic>
        <p:nvPicPr>
          <p:cNvPr id="25601" name="Bild 14" descr="http://www.stadtwerk-am-see.de/de/ueber-uns/presse/pressebilder/trinkwasser/sas_Stein_in_See_bl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213" y="2540000"/>
            <a:ext cx="3241675" cy="432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25602"/>
                                        </p:tgtEl>
                                        <p:attrNameLst>
                                          <p:attrName>style.color</p:attrName>
                                        </p:attrNameLst>
                                      </p:cBhvr>
                                      <p:by>
                                        <p:hsl h="0" s="-70588" l="0"/>
                                      </p:by>
                                    </p:animClr>
                                    <p:animClr clrSpc="hsl" dir="cw">
                                      <p:cBhvr>
                                        <p:cTn id="7" dur="500" fill="hold"/>
                                        <p:tgtEl>
                                          <p:spTgt spid="25602"/>
                                        </p:tgtEl>
                                        <p:attrNameLst>
                                          <p:attrName>fillcolor</p:attrName>
                                        </p:attrNameLst>
                                      </p:cBhvr>
                                      <p:by>
                                        <p:hsl h="0" s="-70588" l="0"/>
                                      </p:by>
                                    </p:animClr>
                                    <p:animClr clrSpc="hsl" dir="cw">
                                      <p:cBhvr>
                                        <p:cTn id="8" dur="500" fill="hold"/>
                                        <p:tgtEl>
                                          <p:spTgt spid="25602"/>
                                        </p:tgtEl>
                                        <p:attrNameLst>
                                          <p:attrName>stroke.color</p:attrName>
                                        </p:attrNameLst>
                                      </p:cBhvr>
                                      <p:by>
                                        <p:hsl h="0" s="-70588" l="0"/>
                                      </p:by>
                                    </p:animClr>
                                    <p:set>
                                      <p:cBhvr>
                                        <p:cTn id="9" dur="500" fill="hold"/>
                                        <p:tgtEl>
                                          <p:spTgt spid="2560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4" presetClass="entr" presetSubtype="0" fill="hold" nodeType="clickEffect">
                                  <p:stCondLst>
                                    <p:cond delay="0"/>
                                  </p:stCondLst>
                                  <p:childTnLst>
                                    <p:set>
                                      <p:cBhvr>
                                        <p:cTn id="13" dur="1" fill="hold">
                                          <p:stCondLst>
                                            <p:cond delay="0"/>
                                          </p:stCondLst>
                                        </p:cTn>
                                        <p:tgtEl>
                                          <p:spTgt spid="25601"/>
                                        </p:tgtEl>
                                        <p:attrNameLst>
                                          <p:attrName>style.visibility</p:attrName>
                                        </p:attrNameLst>
                                      </p:cBhvr>
                                      <p:to>
                                        <p:strVal val="visible"/>
                                      </p:to>
                                    </p:set>
                                    <p:anim to="" calcmode="lin" valueType="num">
                                      <p:cBhvr>
                                        <p:cTn id="14" dur="1" fill="hold"/>
                                        <p:tgtEl>
                                          <p:spTgt spid="2560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el 1"/>
          <p:cNvSpPr>
            <a:spLocks noGrp="1"/>
          </p:cNvSpPr>
          <p:nvPr>
            <p:ph type="title"/>
          </p:nvPr>
        </p:nvSpPr>
        <p:spPr/>
        <p:txBody>
          <a:bodyPr/>
          <a:lstStyle/>
          <a:p>
            <a:pPr algn="ctr"/>
            <a:r>
              <a:rPr lang="de-DE" altLang="de-DE" dirty="0">
                <a:solidFill>
                  <a:schemeClr val="accent2">
                    <a:lumMod val="60000"/>
                    <a:lumOff val="40000"/>
                  </a:schemeClr>
                </a:solidFill>
              </a:rPr>
              <a:t>Engagement oder Wut?</a:t>
            </a:r>
            <a:br>
              <a:rPr lang="de-DE" altLang="de-DE" dirty="0">
                <a:solidFill>
                  <a:schemeClr val="accent2">
                    <a:lumMod val="60000"/>
                    <a:lumOff val="40000"/>
                  </a:schemeClr>
                </a:solidFill>
              </a:rPr>
            </a:br>
            <a:r>
              <a:rPr lang="de-DE" altLang="de-DE" sz="3200" dirty="0"/>
              <a:t>Ursachenforschung</a:t>
            </a:r>
            <a:endParaRPr lang="de-DE" altLang="de-DE" dirty="0"/>
          </a:p>
        </p:txBody>
      </p:sp>
      <p:sp>
        <p:nvSpPr>
          <p:cNvPr id="18434" name="Inhaltsplatzhalter 2"/>
          <p:cNvSpPr>
            <a:spLocks noGrp="1"/>
          </p:cNvSpPr>
          <p:nvPr>
            <p:ph idx="1"/>
          </p:nvPr>
        </p:nvSpPr>
        <p:spPr/>
        <p:txBody>
          <a:bodyPr/>
          <a:lstStyle/>
          <a:p>
            <a:pPr marL="0" indent="0" algn="ctr">
              <a:buNone/>
            </a:pPr>
            <a:r>
              <a:rPr lang="de-DE" altLang="de-DE" sz="2800" dirty="0"/>
              <a:t>»</a:t>
            </a:r>
            <a:r>
              <a:rPr lang="de-DE" altLang="de-DE" sz="3200" dirty="0"/>
              <a:t>Bei der historischen </a:t>
            </a:r>
          </a:p>
          <a:p>
            <a:pPr marL="0" indent="0" algn="ctr">
              <a:buNone/>
            </a:pPr>
            <a:r>
              <a:rPr lang="de-DE" altLang="de-DE" sz="3200" dirty="0"/>
              <a:t>Erforschung der Ursachen</a:t>
            </a:r>
            <a:r>
              <a:rPr lang="de-DE" altLang="de-DE" sz="2800" dirty="0"/>
              <a:t>,</a:t>
            </a:r>
          </a:p>
          <a:p>
            <a:pPr marL="0" indent="0" algn="ctr">
              <a:buNone/>
            </a:pPr>
            <a:r>
              <a:rPr lang="de-DE" altLang="de-DE" sz="3200" dirty="0"/>
              <a:t>warum </a:t>
            </a:r>
            <a:r>
              <a:rPr lang="de-DE" altLang="de-DE" sz="3200" dirty="0">
                <a:solidFill>
                  <a:schemeClr val="accent1">
                    <a:lumMod val="20000"/>
                    <a:lumOff val="80000"/>
                  </a:schemeClr>
                </a:solidFill>
              </a:rPr>
              <a:t>Engagemen</a:t>
            </a:r>
            <a:r>
              <a:rPr lang="de-DE" altLang="de-DE" sz="3200" dirty="0">
                <a:solidFill>
                  <a:srgbClr val="FFD7E8"/>
                </a:solidFill>
              </a:rPr>
              <a:t>t</a:t>
            </a:r>
            <a:r>
              <a:rPr lang="de-DE" altLang="de-DE" sz="3200" dirty="0"/>
              <a:t> in </a:t>
            </a:r>
            <a:r>
              <a:rPr lang="de-DE" altLang="de-DE" sz="3200" dirty="0">
                <a:solidFill>
                  <a:srgbClr val="FFD7E8"/>
                </a:solidFill>
              </a:rPr>
              <a:t>Wut</a:t>
            </a:r>
            <a:r>
              <a:rPr lang="de-DE" altLang="de-DE" sz="3200" dirty="0"/>
              <a:t> umschlägt steht an erster Stelle nicht </a:t>
            </a:r>
          </a:p>
          <a:p>
            <a:pPr marL="0" indent="0" algn="ctr">
              <a:buNone/>
            </a:pPr>
            <a:r>
              <a:rPr lang="de-DE" altLang="de-DE" sz="3200" dirty="0"/>
              <a:t>die </a:t>
            </a:r>
            <a:r>
              <a:rPr lang="de-DE" altLang="de-DE" sz="3200" dirty="0">
                <a:solidFill>
                  <a:schemeClr val="accent1">
                    <a:lumMod val="20000"/>
                    <a:lumOff val="80000"/>
                  </a:schemeClr>
                </a:solidFill>
              </a:rPr>
              <a:t>Ungerechtigkeit</a:t>
            </a:r>
            <a:r>
              <a:rPr lang="de-DE" altLang="de-DE" sz="2800" dirty="0"/>
              <a:t>,</a:t>
            </a:r>
          </a:p>
          <a:p>
            <a:pPr marL="0" indent="0" algn="ctr">
              <a:buNone/>
            </a:pPr>
            <a:r>
              <a:rPr lang="de-DE" altLang="de-DE" sz="3200" dirty="0"/>
              <a:t>sondern die </a:t>
            </a:r>
            <a:r>
              <a:rPr lang="de-DE" altLang="de-DE" sz="3200" dirty="0">
                <a:solidFill>
                  <a:srgbClr val="FFD7E8"/>
                </a:solidFill>
              </a:rPr>
              <a:t>Heuchelei</a:t>
            </a:r>
            <a:r>
              <a:rPr lang="de-DE" altLang="de-DE" sz="3200" dirty="0"/>
              <a:t>.</a:t>
            </a:r>
            <a:r>
              <a:rPr lang="de-DE" altLang="de-DE" sz="2800" dirty="0"/>
              <a:t>«</a:t>
            </a:r>
          </a:p>
          <a:p>
            <a:pPr marL="0" indent="0" algn="ctr">
              <a:buNone/>
            </a:pPr>
            <a:r>
              <a:rPr lang="de-DE" altLang="de-DE" sz="2400" dirty="0">
                <a:solidFill>
                  <a:srgbClr val="FFD7E8"/>
                </a:solidFill>
              </a:rPr>
              <a:t>Hannah </a:t>
            </a:r>
            <a:r>
              <a:rPr lang="de-DE" altLang="de-DE" sz="2400" dirty="0">
                <a:solidFill>
                  <a:schemeClr val="accent1">
                    <a:lumMod val="20000"/>
                    <a:lumOff val="80000"/>
                  </a:schemeClr>
                </a:solidFill>
              </a:rPr>
              <a:t>Arendt</a:t>
            </a:r>
          </a:p>
        </p:txBody>
      </p:sp>
      <p:sp>
        <p:nvSpPr>
          <p:cNvPr id="18435" name="Fußzeilenplatzhalter 3"/>
          <p:cNvSpPr>
            <a:spLocks noGrp="1"/>
          </p:cNvSpPr>
          <p:nvPr>
            <p:ph type="ftr" sz="quarter" idx="10"/>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de-DE" altLang="de-DE" sz="1000">
                <a:solidFill>
                  <a:schemeClr val="bg2"/>
                </a:solidFill>
              </a:rPr>
              <a:t>Dr. Hans Jochen Gscheidmeyer (Vortrag Schumacher-Gesellschaft München, 20.FEB 2017)</a:t>
            </a:r>
          </a:p>
        </p:txBody>
      </p:sp>
    </p:spTree>
    <p:extLst>
      <p:ext uri="{BB962C8B-B14F-4D97-AF65-F5344CB8AC3E}">
        <p14:creationId xmlns:p14="http://schemas.microsoft.com/office/powerpoint/2010/main" val="35891872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p:cNvPicPr>
            <a:picLocks noChangeAspect="1"/>
          </p:cNvPicPr>
          <p:nvPr/>
        </p:nvPicPr>
        <p:blipFill>
          <a:blip r:embed="rId3"/>
          <a:stretch>
            <a:fillRect/>
          </a:stretch>
        </p:blipFill>
        <p:spPr>
          <a:xfrm>
            <a:off x="4771143" y="680189"/>
            <a:ext cx="2347865" cy="3577657"/>
          </a:xfrm>
          <a:prstGeom prst="rect">
            <a:avLst/>
          </a:prstGeom>
        </p:spPr>
      </p:pic>
      <p:pic>
        <p:nvPicPr>
          <p:cNvPr id="2" name="Picture 2" descr="C:\Users\Joachim Sikora\Pictures\Eigene Scans\2009-12 (Dez)\Scannen00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22225"/>
            <a:ext cx="1979613"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3" descr="C:\Users\Joachim Sikora\Pictures\Eigene Scans\2009-12 (Dez)\Scannen002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225" y="103188"/>
            <a:ext cx="1939925"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Users\Joachim Sikora\Pictures\Eigene Scans\2009-12 (Dez)\Scannen000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6613" y="103188"/>
            <a:ext cx="19367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C:\Users\Joachim Sikora\Pictures\Eigene Scans\2009-12 (Dez)\Scannen001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63913"/>
            <a:ext cx="2357438"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descr="C:\Users\Joachim Sikora\Pictures\Eigene Scans\2009-12 (Dez)\Scannen002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6187" y="114325"/>
            <a:ext cx="2284413"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C:\Users\Joachim Sikora\Pictures\Eigene Scans\2009-12 (Dez)\Scannen000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1088" y="3514725"/>
            <a:ext cx="204470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C:\Users\Joachim Sikora\Pictures\Eigene Scans\2009-12 (Dez)\Scannen000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5788" y="3459163"/>
            <a:ext cx="2081212"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Users\Joachim Sikora\Pictures\Eigene Scans\2009-12 (Dez)\Scannen001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638" y="1558925"/>
            <a:ext cx="18986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C:\Users\Joachim Sikora\Pictures\Eigene Scans\2009-12 (Dez)\Scannen002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5050" y="1557338"/>
            <a:ext cx="1971675"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C:\Users\Joachim Sikora\Pictures\Eigene Scans\2009-12 (Dez)\Scannen0012.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37063" y="1568450"/>
            <a:ext cx="2071687"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C:\Users\Joachim Sikora\Pictures\Eigene Scans\2009-12 (Dez)\Scannen001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65938" y="1568450"/>
            <a:ext cx="2092325"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C:\Users\Joachim Sikora\Pictures\Eigene Scans\2009-12 (Dez)\Scannen0019.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85863" y="319088"/>
            <a:ext cx="2273300"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C:\Users\Joachim Sikora\Pictures\Eigene Scans\2009-12 (Dez)\Scannen002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46488" y="344488"/>
            <a:ext cx="19272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C:\Users\Joachim Sikora\Pictures\Eigene Scans\2009-12 (Dez)\Scannen0015.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846763" y="461963"/>
            <a:ext cx="18859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descr="C:\Users\Joachim Sikora\Pictures\Eigene Scans\2009-12 (Dez)\Scannen0017.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0513" y="2641600"/>
            <a:ext cx="22542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Users\Joachim Sikora\Pictures\Eigene Scans\2009-12 (Dez)\Scannen0016.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33688" y="2603500"/>
            <a:ext cx="2344737"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Joachim Sikora\Pictures\Eigene Scans\2009-12 (Dez)\Scannen0014.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32425" y="2882900"/>
            <a:ext cx="213995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Joachim Sikora\Pictures\Eigene Scans\2009-12 (Dez)\Scannen0024.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17563" y="981075"/>
            <a:ext cx="2058987"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descr="C:\Users\Joachim Sikora\Pictures\Eigene Scans\2009-12 (Dez)\Scannen0027.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286125" y="1009650"/>
            <a:ext cx="2143125"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C:\Users\Joachim Sikora\Pictures\Eigene Scans\2009-12 (Dez)\Scannen0026.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97575" y="1160463"/>
            <a:ext cx="2376488"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descr="C:\Users\Joachim Sikora\Pictures\Eigene Scans\2009-12 (Dez)\Scannen0025.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37174" y="3432969"/>
            <a:ext cx="210978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C:\Users\Joachim Sikora\Pictures\Eigene Scans\2010-01 (Jan)\Scannen000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21777" y="3605269"/>
            <a:ext cx="2230438"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C:\Users\Joachim Sikora\Pictures\ControlCenter3\Scan\CCI08012010_00000.bmp"/>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267450" y="3221038"/>
            <a:ext cx="22177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p:nvPicPr>
        <p:blipFill>
          <a:blip r:embed="rId27"/>
          <a:stretch>
            <a:fillRect/>
          </a:stretch>
        </p:blipFill>
        <p:spPr>
          <a:xfrm>
            <a:off x="2320805" y="2487394"/>
            <a:ext cx="2539682" cy="3947137"/>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strips(downLeft)">
                                      <p:cBhvr>
                                        <p:cTn id="24" dur="500"/>
                                        <p:tgtEl>
                                          <p:spTgt spid="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8" presetClass="entr" presetSubtype="12"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Left)">
                                      <p:cBhvr>
                                        <p:cTn id="29" dur="500"/>
                                        <p:tgtEl>
                                          <p:spTgt spid="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heckerboard(across)">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ntr" presetSubtype="12"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strips(downLeft)">
                                      <p:cBhvr>
                                        <p:cTn id="49" dur="500"/>
                                        <p:tgtEl>
                                          <p:spTgt spid="1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linds(horizontal)">
                                      <p:cBhvr>
                                        <p:cTn id="54" dur="500"/>
                                        <p:tgtEl>
                                          <p:spTgt spid="13"/>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box(in)">
                                      <p:cBhvr>
                                        <p:cTn id="65" dur="500"/>
                                        <p:tgtEl>
                                          <p:spTgt spid="1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box(in)">
                                      <p:cBhvr>
                                        <p:cTn id="70" dur="500"/>
                                        <p:tgtEl>
                                          <p:spTgt spid="16"/>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8" presetClass="entr" presetSubtype="16"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diamond(in)">
                                      <p:cBhvr>
                                        <p:cTn id="75" dur="2000"/>
                                        <p:tgtEl>
                                          <p:spTgt spid="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ppt_x"/>
                                          </p:val>
                                        </p:tav>
                                        <p:tav tm="100000">
                                          <p:val>
                                            <p:strVal val="#ppt_x"/>
                                          </p:val>
                                        </p:tav>
                                      </p:tavLst>
                                    </p:anim>
                                    <p:anim calcmode="lin" valueType="num">
                                      <p:cBhvr additive="base">
                                        <p:cTn id="8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5" presetClass="entr" presetSubtype="10" fill="hold" nodeType="clickEffect">
                                  <p:stCondLst>
                                    <p:cond delay="0"/>
                                  </p:stCondLst>
                                  <p:childTnLst>
                                    <p:set>
                                      <p:cBhvr>
                                        <p:cTn id="85" dur="1" fill="hold">
                                          <p:stCondLst>
                                            <p:cond delay="0"/>
                                          </p:stCondLst>
                                        </p:cTn>
                                        <p:tgtEl>
                                          <p:spTgt spid="19"/>
                                        </p:tgtEl>
                                        <p:attrNameLst>
                                          <p:attrName>style.visibility</p:attrName>
                                        </p:attrNameLst>
                                      </p:cBhvr>
                                      <p:to>
                                        <p:strVal val="visible"/>
                                      </p:to>
                                    </p:set>
                                    <p:animEffect transition="in" filter="checkerboard(across)">
                                      <p:cBhvr>
                                        <p:cTn id="86" dur="500"/>
                                        <p:tgtEl>
                                          <p:spTgt spid="1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7" presetClass="entr" presetSubtype="4"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additive="base">
                                        <p:cTn id="91" dur="2000" fill="hold"/>
                                        <p:tgtEl>
                                          <p:spTgt spid="20"/>
                                        </p:tgtEl>
                                        <p:attrNameLst>
                                          <p:attrName>ppt_x</p:attrName>
                                        </p:attrNameLst>
                                      </p:cBhvr>
                                      <p:tavLst>
                                        <p:tav tm="0">
                                          <p:val>
                                            <p:strVal val="#ppt_x"/>
                                          </p:val>
                                        </p:tav>
                                        <p:tav tm="100000">
                                          <p:val>
                                            <p:strVal val="#ppt_x"/>
                                          </p:val>
                                        </p:tav>
                                      </p:tavLst>
                                    </p:anim>
                                    <p:anim calcmode="lin" valueType="num">
                                      <p:cBhvr additive="base">
                                        <p:cTn id="92"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ppt_x"/>
                                          </p:val>
                                        </p:tav>
                                        <p:tav tm="100000">
                                          <p:val>
                                            <p:strVal val="#ppt_x"/>
                                          </p:val>
                                        </p:tav>
                                      </p:tavLst>
                                    </p:anim>
                                    <p:anim calcmode="lin" valueType="num">
                                      <p:cBhvr additive="base">
                                        <p:cTn id="9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4" fill="hold"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ipe(down)">
                                      <p:cBhvr>
                                        <p:cTn id="103" dur="500"/>
                                        <p:tgtEl>
                                          <p:spTgt spid="22"/>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 presetClass="entr" presetSubtype="10" fill="hold"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checkerboard(across)">
                                      <p:cBhvr>
                                        <p:cTn id="108" dur="500"/>
                                        <p:tgtEl>
                                          <p:spTgt spid="23"/>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8" presetClass="entr" presetSubtype="16"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diamond(in)">
                                      <p:cBhvr>
                                        <p:cTn id="113" dur="2000"/>
                                        <p:tgtEl>
                                          <p:spTgt spid="24"/>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3" presetClass="entr" presetSubtype="10" fill="hold" nodeType="click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blinds(horizontal)">
                                      <p:cBhvr>
                                        <p:cTn id="118" dur="500"/>
                                        <p:tgtEl>
                                          <p:spTgt spid="25"/>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4" presetClass="entr" presetSubtype="16" fill="hold" nodeType="click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box(in)">
                                      <p:cBhvr>
                                        <p:cTn id="1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963" y="115888"/>
            <a:ext cx="6000750" cy="65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67" y="208670"/>
            <a:ext cx="3393640" cy="494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fik 12"/>
          <p:cNvPicPr>
            <a:picLocks noChangeAspect="1"/>
          </p:cNvPicPr>
          <p:nvPr/>
        </p:nvPicPr>
        <p:blipFill>
          <a:blip r:embed="rId5"/>
          <a:stretch>
            <a:fillRect/>
          </a:stretch>
        </p:blipFill>
        <p:spPr>
          <a:xfrm>
            <a:off x="2493963" y="2529388"/>
            <a:ext cx="2929095" cy="435005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lesto">
  <a:themeElements>
    <a:clrScheme name="Telest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Telest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Telest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Verve</Template>
  <TotalTime>0</TotalTime>
  <Words>1683</Words>
  <Application>Microsoft Macintosh PowerPoint</Application>
  <PresentationFormat>Bildschirmpräsentation (4:3)</PresentationFormat>
  <Paragraphs>203</Paragraphs>
  <Slides>65</Slides>
  <Notes>4</Notes>
  <HiddenSlides>0</HiddenSlides>
  <MMClips>0</MMClips>
  <ScaleCrop>false</ScaleCrop>
  <HeadingPairs>
    <vt:vector size="4" baseType="variant">
      <vt:variant>
        <vt:lpstr>Design</vt:lpstr>
      </vt:variant>
      <vt:variant>
        <vt:i4>1</vt:i4>
      </vt:variant>
      <vt:variant>
        <vt:lpstr>Folientitel</vt:lpstr>
      </vt:variant>
      <vt:variant>
        <vt:i4>65</vt:i4>
      </vt:variant>
    </vt:vector>
  </HeadingPairs>
  <TitlesOfParts>
    <vt:vector size="66" baseType="lpstr">
      <vt:lpstr>Telesto</vt:lpstr>
      <vt:lpstr> </vt:lpstr>
      <vt:lpstr>Verfassung als Begriff  «Die Zukunft der Verfassung» (Dieter Grimm)</vt:lpstr>
      <vt:lpstr>PowerPoint-Präsentation</vt:lpstr>
      <vt:lpstr>Legitimität der Demokratie (Ronald Dworkin)</vt:lpstr>
      <vt:lpstr>Begriff des Rechts </vt:lpstr>
      <vt:lpstr>Geist der Demokratie Fehler der Wenigen, Weisheit der Vielen?</vt:lpstr>
      <vt:lpstr>Engagement oder Wut? Ursachenforschung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Dr. Fritz Glunck: Die anämische Republik Die Demokratie ist nicht bedroht, sie wird umgangen 26.09.2016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Neue Formen der Gewaltenteilung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Begriffsklärung Souveränität (nach K.A. Schachtschneider)</vt:lpstr>
      <vt:lpstr>PowerPoint-Präsentation</vt:lpstr>
      <vt:lpstr>PowerPoint-Präsentation</vt:lpstr>
      <vt:lpstr>PowerPoint-Präsentation</vt:lpstr>
      <vt:lpstr>UNSERE VISION</vt:lpstr>
      <vt:lpstr>UNSER ZIEL</vt:lpstr>
      <vt:lpstr>PowerPoint-Präsentation</vt:lpstr>
      <vt:lpstr>DIES WOLLEN WIR ERREICHEN DURCH</vt:lpstr>
      <vt:lpstr>NÄCHSTE AKTIVITÄTEN</vt:lpstr>
      <vt:lpstr> Karte der Demokratie-Initiativen  www.deutschland-neu-starten.de </vt:lpstr>
      <vt:lpstr> www.initiative-verfassungskonvent.de</vt:lpstr>
      <vt:lpstr>Debattenräume www.visionsofpolitics.de</vt:lpstr>
      <vt:lpstr>PowerPoint-Präsentation</vt:lpstr>
      <vt:lpstr>PowerPoint-Präsentation</vt:lpstr>
      <vt:lpstr>Danke!</vt:lpstr>
      <vt:lpstr>PowerPoint-Präsentation</vt:lpstr>
      <vt:lpstr>PowerPoint-Präsentation</vt:lpstr>
      <vt:lpstr>PowerPoint-Präsentation</vt:lpstr>
      <vt:lpstr>PowerPoint-Präsentation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Joachim Sikora</dc:creator>
  <cp:lastModifiedBy>Hans Jochen Gscheidmeyer</cp:lastModifiedBy>
  <cp:revision>101</cp:revision>
  <cp:lastPrinted>2017-02-12T13:59:49Z</cp:lastPrinted>
  <dcterms:created xsi:type="dcterms:W3CDTF">2013-05-12T08:50:07Z</dcterms:created>
  <dcterms:modified xsi:type="dcterms:W3CDTF">2018-08-14T12:32:44Z</dcterms:modified>
</cp:coreProperties>
</file>